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9"/>
  </p:notesMasterIdLst>
  <p:handoutMasterIdLst>
    <p:handoutMasterId r:id="rId70"/>
  </p:handoutMasterIdLst>
  <p:sldIdLst>
    <p:sldId id="330" r:id="rId6"/>
    <p:sldId id="408" r:id="rId7"/>
    <p:sldId id="409" r:id="rId8"/>
    <p:sldId id="410" r:id="rId9"/>
    <p:sldId id="411" r:id="rId10"/>
    <p:sldId id="425" r:id="rId11"/>
    <p:sldId id="412" r:id="rId12"/>
    <p:sldId id="413" r:id="rId13"/>
    <p:sldId id="414" r:id="rId14"/>
    <p:sldId id="415" r:id="rId15"/>
    <p:sldId id="416" r:id="rId16"/>
    <p:sldId id="426" r:id="rId17"/>
    <p:sldId id="417" r:id="rId18"/>
    <p:sldId id="418" r:id="rId19"/>
    <p:sldId id="419" r:id="rId20"/>
    <p:sldId id="420" r:id="rId21"/>
    <p:sldId id="421" r:id="rId22"/>
    <p:sldId id="422" r:id="rId23"/>
    <p:sldId id="427" r:id="rId24"/>
    <p:sldId id="423" r:id="rId25"/>
    <p:sldId id="428" r:id="rId26"/>
    <p:sldId id="434" r:id="rId27"/>
    <p:sldId id="424" r:id="rId28"/>
    <p:sldId id="429" r:id="rId29"/>
    <p:sldId id="430" r:id="rId30"/>
    <p:sldId id="435" r:id="rId31"/>
    <p:sldId id="467" r:id="rId32"/>
    <p:sldId id="431" r:id="rId33"/>
    <p:sldId id="468" r:id="rId34"/>
    <p:sldId id="469" r:id="rId35"/>
    <p:sldId id="471" r:id="rId36"/>
    <p:sldId id="433" r:id="rId37"/>
    <p:sldId id="436" r:id="rId38"/>
    <p:sldId id="437" r:id="rId39"/>
    <p:sldId id="438" r:id="rId40"/>
    <p:sldId id="439" r:id="rId41"/>
    <p:sldId id="472" r:id="rId42"/>
    <p:sldId id="465" r:id="rId43"/>
    <p:sldId id="440" r:id="rId44"/>
    <p:sldId id="441" r:id="rId45"/>
    <p:sldId id="442" r:id="rId46"/>
    <p:sldId id="450" r:id="rId47"/>
    <p:sldId id="451" r:id="rId48"/>
    <p:sldId id="452" r:id="rId49"/>
    <p:sldId id="443" r:id="rId50"/>
    <p:sldId id="444" r:id="rId51"/>
    <p:sldId id="445" r:id="rId52"/>
    <p:sldId id="446" r:id="rId53"/>
    <p:sldId id="447" r:id="rId54"/>
    <p:sldId id="448" r:id="rId55"/>
    <p:sldId id="449" r:id="rId56"/>
    <p:sldId id="453" r:id="rId57"/>
    <p:sldId id="454" r:id="rId58"/>
    <p:sldId id="455" r:id="rId59"/>
    <p:sldId id="460" r:id="rId60"/>
    <p:sldId id="457" r:id="rId61"/>
    <p:sldId id="458" r:id="rId62"/>
    <p:sldId id="459" r:id="rId63"/>
    <p:sldId id="461" r:id="rId64"/>
    <p:sldId id="462" r:id="rId65"/>
    <p:sldId id="463" r:id="rId66"/>
    <p:sldId id="464" r:id="rId67"/>
    <p:sldId id="298" r:id="rId68"/>
  </p:sldIdLst>
  <p:sldSz cx="9144000" cy="6858000" type="screen4x3"/>
  <p:notesSz cx="6858000" cy="9144000"/>
  <p:embeddedFontLst>
    <p:embeddedFont>
      <p:font typeface="Noto Sans Symbols" panose="020B060402020202020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295" userDrawn="1">
          <p15:clr>
            <a:srgbClr val="A4A3A4"/>
          </p15:clr>
        </p15:guide>
        <p15:guide id="4" orient="horz" pos="119" userDrawn="1">
          <p15:clr>
            <a:srgbClr val="A4A3A4"/>
          </p15:clr>
        </p15:guide>
        <p15:guide id="9" pos="5488" userDrawn="1">
          <p15:clr>
            <a:srgbClr val="A4A3A4"/>
          </p15:clr>
        </p15:guide>
        <p15:guide id="10"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6"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mike casey" initials="mc" lastIdx="11" clrIdx="8">
    <p:extLst>
      <p:ext uri="{19B8F6BF-5375-455C-9EA6-DF929625EA0E}">
        <p15:presenceInfo xmlns:p15="http://schemas.microsoft.com/office/powerpoint/2012/main" userId="f2cf422709588120" providerId="Windows Live"/>
      </p:ext>
    </p:extLst>
  </p:cmAuthor>
  <p:cmAuthor id="2" name="Sarah Reusché" initials="" lastIdx="13" clrIdx="2"/>
  <p:cmAuthor id="9" name="Edward Vincent" initials="EV" lastIdx="25" clrIdx="9">
    <p:extLst>
      <p:ext uri="{19B8F6BF-5375-455C-9EA6-DF929625EA0E}">
        <p15:presenceInfo xmlns:p15="http://schemas.microsoft.com/office/powerpoint/2012/main" userId="S-1-5-21-617317731-1927854996-104450171-146641" providerId="AD"/>
      </p:ext>
    </p:extLst>
  </p:cmAuthor>
  <p:cmAuthor id="3" name="Nitin Shankar" initials="" lastIdx="6" clrIdx="3"/>
  <p:cmAuthor id="10" name="CE" initials="CE" lastIdx="1"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62" autoAdjust="0"/>
    <p:restoredTop sz="65876" autoAdjust="0"/>
  </p:normalViewPr>
  <p:slideViewPr>
    <p:cSldViewPr snapToGrid="0" snapToObjects="1">
      <p:cViewPr>
        <p:scale>
          <a:sx n="100" d="100"/>
          <a:sy n="100" d="100"/>
        </p:scale>
        <p:origin x="2406" y="312"/>
      </p:cViewPr>
      <p:guideLst>
        <p:guide pos="295"/>
        <p:guide orient="horz" pos="119"/>
        <p:guide pos="5488"/>
        <p:guide orient="horz" pos="981"/>
      </p:guideLst>
    </p:cSldViewPr>
  </p:slideViewPr>
  <p:outlineViewPr>
    <p:cViewPr>
      <p:scale>
        <a:sx n="33" d="100"/>
        <a:sy n="33" d="100"/>
      </p:scale>
      <p:origin x="0" y="-34158"/>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4.fntdata"/><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6.fntdata"/><Relationship Id="rId7" Type="http://schemas.openxmlformats.org/officeDocument/2006/relationships/slide" Target="slides/slide2.xml"/><Relationship Id="rId71"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millions of rides,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ride. The demand curve falls through the graph through the point (111, 13.30). The area between the demand curve and 13.30 to the point of 111 is shaded, making a right triangle that represents the consumer surplus from Uber’s service.</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0186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4083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Panel (a) depicts the producer surplus for Heavenly Tea.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A horizontal line across the graph at 2 represents the market price. The Heavenly Tea supply curve stair steps up the graph. The area between 1.25 and 2 is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makes up producer surplus on the first cup. The area between 1.50 and 2 is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makes up producer surplus on the second cup. The area between 1.75 and 2 makes up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producer surplus on the third cup.</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6217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Panel (b) depicts the total producer surplus in the market for chai tea. The truncated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The supply curve rises through the graph, and point (15,000, 2). The area between the supply curve, (0, 2), and (15,000, 2) is shaded, forming a right triangle that represents the total producer surplus from selling chai tea.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23306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208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49937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quantity of cups per day is plotted versus the price in dollars per cup. The </a:t>
            </a:r>
            <a:r>
              <a:rPr lang="en-US" sz="1200" b="0" i="1" u="none" strike="noStrike" kern="1200" cap="none" dirty="0">
                <a:solidFill>
                  <a:schemeClr val="dk1"/>
                </a:solidFill>
                <a:effectLst/>
                <a:latin typeface="Arial"/>
                <a:ea typeface="Arial"/>
                <a:cs typeface="Arial"/>
                <a:sym typeface="Arial"/>
              </a:rPr>
              <a:t>x</a:t>
            </a:r>
            <a:r>
              <a:rPr lang="en-US" sz="1200" b="0" i="0" u="none" strike="noStrike" kern="1200" cap="none" dirty="0">
                <a:solidFill>
                  <a:schemeClr val="dk1"/>
                </a:solidFill>
                <a:effectLst/>
                <a:latin typeface="Arial"/>
                <a:ea typeface="Arial"/>
                <a:cs typeface="Arial"/>
                <a:sym typeface="Arial"/>
              </a:rPr>
              <a:t>-axis has a break between 0 and the lowest value, which is 14,000.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has a break between 0 and the lowest value, which is 1.80. The supply curve starts at (1,000, 1) and rises to the right. The demand curve starts at (1,000, 5) and falls to the bottom right corner of the graph. The supply and demand curves intersect at the point (15,000, 2). A point on the supply curve at (14,000, 1.8) connects to a line on the demand curve at (14,000, 2.2). An inset text box states, marginal benefit = 2.20 dollars. Marginal cost = 1.80 dollars, therefore output is inefficiently low. All numbers are approximate.</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0111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The supply curve rises through the graph at (14,000, 1.80), (15,000, 2), and (16,000, 2.20). The demand curve falls through the points (14,000, 2.20), (15,000, 2), and (16,000, 1.80). The curves intersect at (15,000, 2). Both marginal benefit and marginal cost = $2.00, so there is an economically efficient level of output. Points (14,000, 1.80) and (14,000, 2.20) have a marginal benefit = to $2.20, and marginal cost = to $1.80.  Therefore, output is inefficiently low. Points (16,000, 1.80) and (16,000, 2.20) have marginal benefit = to $1.80 and marginal cost = $2.20, Therefore, output is inefficiently high.</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91626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cup. The demand curve falls through the graph, the supply curve rises through the graph, and they intersect at (15,000, 2). The triangular area between (0, 2), (15,000, 2), and the supply curve is shaded red and represents the producer surplus. The triangular area between (0, 2), (15,000, 2), and the demand curves is shaded blue and represents the consumer surplus.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0833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table has 3 rows and 2 columns. The columns have the following headings from left to right: At competitive equilibrium, At a price of $2.20. The row entries are as follows: </a:t>
            </a:r>
            <a:r>
              <a:rPr lang="en-US" b="1" noProof="0" dirty="0"/>
              <a:t>Row 1:</a:t>
            </a:r>
            <a:r>
              <a:rPr lang="en-US" noProof="0" dirty="0"/>
              <a:t> Consumer surplus. At competitive equilibrium, </a:t>
            </a:r>
            <a:r>
              <a:rPr lang="en-US" i="1" noProof="0" dirty="0"/>
              <a:t>A</a:t>
            </a:r>
            <a:r>
              <a:rPr lang="en-US" noProof="0" dirty="0"/>
              <a:t> + </a:t>
            </a:r>
            <a:r>
              <a:rPr lang="en-US" i="1" noProof="0" dirty="0"/>
              <a:t>B</a:t>
            </a:r>
            <a:r>
              <a:rPr lang="en-US" noProof="0" dirty="0"/>
              <a:t> + </a:t>
            </a:r>
            <a:r>
              <a:rPr lang="en-US" i="1" noProof="0" dirty="0"/>
              <a:t>C</a:t>
            </a:r>
            <a:r>
              <a:rPr lang="en-US" noProof="0" dirty="0"/>
              <a:t>. At a price of $2.20, A. </a:t>
            </a:r>
            <a:r>
              <a:rPr lang="en-US" b="1" noProof="0" dirty="0"/>
              <a:t>Row 2:</a:t>
            </a:r>
            <a:r>
              <a:rPr lang="en-US" noProof="0" dirty="0"/>
              <a:t> Producer surplus. At competitive equilibrium, </a:t>
            </a:r>
            <a:r>
              <a:rPr lang="en-US" i="1" noProof="0" dirty="0"/>
              <a:t>D</a:t>
            </a:r>
            <a:r>
              <a:rPr lang="en-US" noProof="0" dirty="0"/>
              <a:t> + </a:t>
            </a:r>
            <a:r>
              <a:rPr lang="en-US" i="1" noProof="0" dirty="0"/>
              <a:t>E</a:t>
            </a:r>
            <a:r>
              <a:rPr lang="en-US" noProof="0" dirty="0"/>
              <a:t>. At a price of $2.20, </a:t>
            </a:r>
            <a:r>
              <a:rPr lang="en-US" i="1" noProof="0" dirty="0"/>
              <a:t>B</a:t>
            </a:r>
            <a:r>
              <a:rPr lang="en-US" noProof="0" dirty="0"/>
              <a:t> + </a:t>
            </a:r>
            <a:r>
              <a:rPr lang="en-US" i="1" noProof="0" dirty="0"/>
              <a:t>D</a:t>
            </a:r>
            <a:r>
              <a:rPr lang="en-US" noProof="0" dirty="0"/>
              <a:t>. </a:t>
            </a:r>
            <a:r>
              <a:rPr lang="en-US" b="1" noProof="0" dirty="0"/>
              <a:t>Row 3:</a:t>
            </a:r>
            <a:r>
              <a:rPr lang="en-US" noProof="0" dirty="0"/>
              <a:t> Deadweight loss. At competitive equilibrium, None. At a price of $2.20, </a:t>
            </a:r>
            <a:r>
              <a:rPr lang="en-US" i="1" noProof="0" dirty="0"/>
              <a:t>C</a:t>
            </a:r>
            <a:r>
              <a:rPr lang="en-US" noProof="0" dirty="0"/>
              <a:t> + </a:t>
            </a:r>
            <a:r>
              <a:rPr lang="en-US" i="1" noProof="0" dirty="0"/>
              <a:t>E</a:t>
            </a:r>
            <a:r>
              <a:rPr lang="en-US" noProof="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The demand curve falls through the graph and points (14,000, 2.20) and (15,000, 2). The supply curve rises through points 14,000, and (15,000, 2). The curves intersect at (15,000, 2). To the left of the intersection, the interior angle is divided into parts and color coded. Area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is a right triangle in blue, at (0, 2.20) and (14,000, 2.20), sharing a side with the demand line. Below it is area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 rectangle in red. It shares a horizontal sides with areas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and a vertical side with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is a right triangle in yellow and shares a horizontal side with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and extends between points (14,000, 2.20), and (15,000, 2) on the supply curve. Area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in red is a rectangle intersected by the supply curve, sharing a side with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is a right triangle in yellow and shares a side with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and extends between points (14,000, 2.20), and (15,000, 2) on the supply curve.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4783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1091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table has 3 rows and 2 columns. The columns have the following headings from left to right: At competitive equilibrium, At a price of $2.20. The row entries are as follows: </a:t>
            </a:r>
            <a:r>
              <a:rPr lang="en-US" b="1" noProof="0" dirty="0"/>
              <a:t>Row 1: </a:t>
            </a:r>
            <a:r>
              <a:rPr lang="en-US" noProof="0" dirty="0"/>
              <a:t>Consumer surplus. At competitive equilibrium, </a:t>
            </a:r>
            <a:r>
              <a:rPr lang="en-US" i="1" noProof="0" dirty="0"/>
              <a:t>A</a:t>
            </a:r>
            <a:r>
              <a:rPr lang="en-US" noProof="0" dirty="0"/>
              <a:t> + </a:t>
            </a:r>
            <a:r>
              <a:rPr lang="en-US" i="1" noProof="0" dirty="0"/>
              <a:t>B</a:t>
            </a:r>
            <a:r>
              <a:rPr lang="en-US" noProof="0" dirty="0"/>
              <a:t> + </a:t>
            </a:r>
            <a:r>
              <a:rPr lang="en-US" i="1" noProof="0" dirty="0"/>
              <a:t>C</a:t>
            </a:r>
            <a:r>
              <a:rPr lang="en-US" noProof="0" dirty="0"/>
              <a:t>. At a price of $2.20, </a:t>
            </a:r>
            <a:r>
              <a:rPr lang="en-US" i="1" noProof="0" dirty="0"/>
              <a:t>A</a:t>
            </a:r>
            <a:r>
              <a:rPr lang="en-US" noProof="0" dirty="0"/>
              <a:t>. </a:t>
            </a:r>
            <a:r>
              <a:rPr lang="en-US" b="1" noProof="0" dirty="0"/>
              <a:t>Row 2:</a:t>
            </a:r>
            <a:r>
              <a:rPr lang="en-US" noProof="0" dirty="0"/>
              <a:t> Producer surplus. At competitive equilibrium, </a:t>
            </a:r>
            <a:r>
              <a:rPr lang="en-US" i="1" noProof="0" dirty="0"/>
              <a:t>D</a:t>
            </a:r>
            <a:r>
              <a:rPr lang="en-US" noProof="0" dirty="0"/>
              <a:t> + </a:t>
            </a:r>
            <a:r>
              <a:rPr lang="en-US" i="1" noProof="0" dirty="0"/>
              <a:t>E</a:t>
            </a:r>
            <a:r>
              <a:rPr lang="en-US" noProof="0" dirty="0"/>
              <a:t>. At a price of $2.20, </a:t>
            </a:r>
            <a:r>
              <a:rPr lang="en-US" i="1" noProof="0" dirty="0"/>
              <a:t>B</a:t>
            </a:r>
            <a:r>
              <a:rPr lang="en-US" noProof="0" dirty="0"/>
              <a:t> + </a:t>
            </a:r>
            <a:r>
              <a:rPr lang="en-US" i="1" noProof="0" dirty="0"/>
              <a:t>D</a:t>
            </a:r>
            <a:r>
              <a:rPr lang="en-US" noProof="0" dirty="0"/>
              <a:t>. </a:t>
            </a:r>
            <a:r>
              <a:rPr lang="en-US" b="1" noProof="0" dirty="0"/>
              <a:t>Row 3:</a:t>
            </a:r>
            <a:r>
              <a:rPr lang="en-US" noProof="0" dirty="0"/>
              <a:t> Deadweight loss. At competitive equilibrium, None. At a price of $2.20, </a:t>
            </a:r>
            <a:r>
              <a:rPr lang="en-US" i="1" noProof="0" dirty="0"/>
              <a:t>C</a:t>
            </a:r>
            <a:r>
              <a:rPr lang="en-US" noProof="0" dirty="0"/>
              <a:t> + </a:t>
            </a:r>
            <a:r>
              <a:rPr lang="en-US" i="1" noProof="0" dirty="0"/>
              <a:t>E</a:t>
            </a:r>
            <a:r>
              <a:rPr lang="en-US" noProof="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truncated graph, the X-axis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The demand curve falls through the graph and points (14,000, 2.20) and (15,000, 2). The supply curve rises through points 14,000, and (15,000, 2). The curves intersect at (15,000, 2). To the left of the intersection, the interior angle is divided into parts and color coded. Area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is a right triangle in blue, at (0, 2.20) and (14,000, 2.20), sharing a side with the demand line. Below it is area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 rectangle in red. It shares a horizontal sides with areas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and a vertical side with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is a right triangle in yellow and shares a horizontal side with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and extends between points (14,000, 2.20), and (15,000, 2) on the supply curve. Area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in red is a rectangle intersected by the supply curve, sharing a side with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is a right triangle in yellow and shares a side with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and extends between points (14,000, 2.20), and (15,000, 2) on the supply curve.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1555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2827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quantity of wheat in billions of bushels per year is on the </a:t>
            </a:r>
            <a:r>
              <a:rPr lang="en-US" sz="1200" b="0" i="1" u="none" strike="noStrike" kern="1200" cap="none" dirty="0">
                <a:solidFill>
                  <a:schemeClr val="dk1"/>
                </a:solidFill>
                <a:effectLst/>
                <a:latin typeface="Arial"/>
                <a:ea typeface="Arial"/>
                <a:cs typeface="Arial"/>
                <a:sym typeface="Arial"/>
              </a:rPr>
              <a:t>x</a:t>
            </a:r>
            <a:r>
              <a:rPr lang="en-US" sz="1200" b="0" i="0" u="none" strike="noStrike" kern="1200" cap="none" dirty="0">
                <a:solidFill>
                  <a:schemeClr val="dk1"/>
                </a:solidFill>
                <a:effectLst/>
                <a:latin typeface="Arial"/>
                <a:ea typeface="Arial"/>
                <a:cs typeface="Arial"/>
                <a:sym typeface="Arial"/>
              </a:rPr>
              <a:t>-axis. Price in dollars per bushel is on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The </a:t>
            </a:r>
            <a:r>
              <a:rPr lang="en-US" sz="1200" b="0" i="1" u="none" strike="noStrike" kern="1200" cap="none" dirty="0">
                <a:solidFill>
                  <a:schemeClr val="dk1"/>
                </a:solidFill>
                <a:effectLst/>
                <a:latin typeface="Arial"/>
                <a:ea typeface="Arial"/>
                <a:cs typeface="Arial"/>
                <a:sym typeface="Arial"/>
              </a:rPr>
              <a:t>x</a:t>
            </a:r>
            <a:r>
              <a:rPr lang="en-US" sz="1200" b="0" i="0" u="none" strike="noStrike" kern="1200" cap="none" dirty="0">
                <a:solidFill>
                  <a:schemeClr val="dk1"/>
                </a:solidFill>
                <a:effectLst/>
                <a:latin typeface="Arial"/>
                <a:ea typeface="Arial"/>
                <a:cs typeface="Arial"/>
                <a:sym typeface="Arial"/>
              </a:rPr>
              <a:t>-axis has a break between 0 and the lowest number, which is 1.8.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has a break between 0 and the lowest number, which is 6.5. There is a horizontal curve at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 = 8. The supply curve, S, starts at a point just above the break on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and rises to the right. The demand line,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starts at the top of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and falls to the right to the bottom corner of the graph. The supply and demand curves intersect at the point (2, 6.5). The demand curve intersects with the horizontal line at the point (1.8, 8). Both points are connected to the </a:t>
            </a:r>
            <a:r>
              <a:rPr lang="en-US" sz="1200" b="0" i="1" u="none" strike="noStrike" kern="1200" cap="none" dirty="0">
                <a:solidFill>
                  <a:schemeClr val="dk1"/>
                </a:solidFill>
                <a:effectLst/>
                <a:latin typeface="Arial"/>
                <a:ea typeface="Arial"/>
                <a:cs typeface="Arial"/>
                <a:sym typeface="Arial"/>
              </a:rPr>
              <a:t>x</a:t>
            </a:r>
            <a:r>
              <a:rPr lang="en-US" sz="1200" b="0" i="0" u="none" strike="noStrike" kern="1200" cap="none" dirty="0">
                <a:solidFill>
                  <a:schemeClr val="dk1"/>
                </a:solidFill>
                <a:effectLst/>
                <a:latin typeface="Arial"/>
                <a:ea typeface="Arial"/>
                <a:cs typeface="Arial"/>
                <a:sym typeface="Arial"/>
              </a:rPr>
              <a:t> and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with dotted horizontal and vertical lines. The area to the left of the point of intersection of the horizontal line and demand curve and above the dotted horizontal line from the point of intersection of the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curves to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is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This is the consumer surplus transferred to producers. The triangular space between the point at the intersection of the horizontal and demand curves, the point at the intersection of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and the point at (1.8, 6.5) is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The hypotenuse of this triangle is the stretch of the demand curve between the two points of intersection. The triangle underneath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shares a side and has the vertical curve at 1.8 as another side. The hypotenuse is the section of the supply curve between the point of intersection of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and the vertical curve at 1.8. This triangle is </a:t>
            </a:r>
            <a:r>
              <a:rPr lang="en-US" sz="1200" b="0" i="1" u="none" strike="noStrike" kern="1200" cap="none" dirty="0">
                <a:solidFill>
                  <a:schemeClr val="dk1"/>
                </a:solidFill>
                <a:effectLst/>
                <a:latin typeface="Arial"/>
                <a:ea typeface="Arial"/>
                <a:cs typeface="Arial"/>
                <a:sym typeface="Arial"/>
              </a:rPr>
              <a:t>C</a:t>
            </a:r>
            <a:r>
              <a:rPr lang="en-US" sz="1200" b="0" i="0" u="none" strike="noStrike" kern="1200" cap="none" dirty="0">
                <a:solidFill>
                  <a:schemeClr val="dk1"/>
                </a:solidFill>
                <a:effectLst/>
                <a:latin typeface="Arial"/>
                <a:ea typeface="Arial"/>
                <a:cs typeface="Arial"/>
                <a:sym typeface="Arial"/>
              </a:rPr>
              <a:t>. The deadweight loss =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 </a:t>
            </a:r>
            <a:r>
              <a:rPr lang="en-US" sz="1200" b="0" i="1" u="none" strike="noStrike" kern="1200" cap="none" dirty="0">
                <a:solidFill>
                  <a:schemeClr val="dk1"/>
                </a:solidFill>
                <a:effectLst/>
                <a:latin typeface="Arial"/>
                <a:ea typeface="Arial"/>
                <a:cs typeface="Arial"/>
                <a:sym typeface="Arial"/>
              </a:rPr>
              <a:t>C</a:t>
            </a:r>
            <a:r>
              <a:rPr lang="en-US" sz="1200" b="0" i="0" u="none" strike="noStrike" kern="1200" cap="none" dirty="0">
                <a:solidFill>
                  <a:schemeClr val="dk1"/>
                </a:solidFill>
                <a:effectLst/>
                <a:latin typeface="Arial"/>
                <a:ea typeface="Arial"/>
                <a:cs typeface="Arial"/>
                <a:sym typeface="Arial"/>
              </a:rPr>
              <a: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0003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billions of bushels per year,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bushel. The horizontal line across the graph at $.8.00 represents the price floor. The demand curve falls through the points (1.8, 8), and (2, 6.50). The supply curve rises through the points (2, 6.50), (2.2, 8). The curves intersect at (2, 6.50). The area to the left of the intersection within the interior angle is divided into parts, labeled, and color coded. Rectangle area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is red, and between (0, 8) (1.8, 8), (1.8, 6.50), and (0, 6.50). It represents consumer surplus transferred to producers. Area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shares a vertical side with triangle area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in yellow, which shares a side with area </a:t>
            </a:r>
            <a:r>
              <a:rPr lang="en-US" sz="1200" b="0" i="1" u="none" strike="noStrike" kern="1200" cap="none" noProof="0" dirty="0">
                <a:solidFill>
                  <a:schemeClr val="dk1"/>
                </a:solidFill>
                <a:effectLst/>
                <a:latin typeface="Arial"/>
                <a:ea typeface="Arial"/>
                <a:cs typeface="Arial"/>
                <a:sym typeface="Arial"/>
              </a:rPr>
              <a:t>C </a:t>
            </a:r>
            <a:r>
              <a:rPr lang="en-US" sz="1200" b="0" i="0" u="none" strike="noStrike" kern="1200" cap="none" noProof="0" dirty="0">
                <a:solidFill>
                  <a:schemeClr val="dk1"/>
                </a:solidFill>
                <a:effectLst/>
                <a:latin typeface="Arial"/>
                <a:ea typeface="Arial"/>
                <a:cs typeface="Arial"/>
                <a:sym typeface="Arial"/>
              </a:rPr>
              <a:t>and the demand curve between points (1.8, 8), and (2, 6.50). Triangle area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in yellow, shares a side with the supply curve and represents deadweight loss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The space between points (1.8, 8), and (2.2, 8) is the surplus wheat.</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0148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9163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of labor,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wage in dollars per hour. The demand for workers curve falls through points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2, minimum wage) and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1, </a:t>
            </a:r>
            <a:r>
              <a:rPr lang="en-US" sz="1200" b="0" i="1" u="none" strike="noStrike" kern="1200" cap="none" noProof="0" dirty="0">
                <a:solidFill>
                  <a:schemeClr val="dk1"/>
                </a:solidFill>
                <a:effectLst/>
                <a:latin typeface="Arial"/>
                <a:ea typeface="Arial"/>
                <a:cs typeface="Arial"/>
                <a:sym typeface="Arial"/>
              </a:rPr>
              <a:t>W</a:t>
            </a:r>
            <a:r>
              <a:rPr lang="en-US" sz="1200" b="0" i="0" u="none" strike="noStrike" kern="1200" cap="none" noProof="0" dirty="0">
                <a:solidFill>
                  <a:schemeClr val="dk1"/>
                </a:solidFill>
                <a:effectLst/>
                <a:latin typeface="Arial"/>
                <a:ea typeface="Arial"/>
                <a:cs typeface="Arial"/>
                <a:sym typeface="Arial"/>
              </a:rPr>
              <a:t> sub 1). The supply of workers curve rises through points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1, </a:t>
            </a:r>
            <a:r>
              <a:rPr lang="en-US" sz="1200" b="0" i="1" u="none" strike="noStrike" kern="1200" cap="none" noProof="0" dirty="0">
                <a:solidFill>
                  <a:schemeClr val="dk1"/>
                </a:solidFill>
                <a:effectLst/>
                <a:latin typeface="Arial"/>
                <a:ea typeface="Arial"/>
                <a:cs typeface="Arial"/>
                <a:sym typeface="Arial"/>
              </a:rPr>
              <a:t>W</a:t>
            </a:r>
            <a:r>
              <a:rPr lang="en-US" sz="1200" b="0" i="0" u="none" strike="noStrike" kern="1200" cap="none" noProof="0" dirty="0">
                <a:solidFill>
                  <a:schemeClr val="dk1"/>
                </a:solidFill>
                <a:effectLst/>
                <a:latin typeface="Arial"/>
                <a:ea typeface="Arial"/>
                <a:cs typeface="Arial"/>
                <a:sym typeface="Arial"/>
              </a:rPr>
              <a:t> sub 1) and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3, minimum wage). The distance between points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2, minimum wage) and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3, minimum wage) is the surplus of workers due to the minimum wage. The supply and demand curves intersect at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1, </a:t>
            </a:r>
            <a:r>
              <a:rPr lang="en-US" sz="1200" b="0" i="1" u="none" strike="noStrike" kern="1200" cap="none" noProof="0" dirty="0">
                <a:solidFill>
                  <a:schemeClr val="dk1"/>
                </a:solidFill>
                <a:effectLst/>
                <a:latin typeface="Arial"/>
                <a:ea typeface="Arial"/>
                <a:cs typeface="Arial"/>
                <a:sym typeface="Arial"/>
              </a:rPr>
              <a:t>W</a:t>
            </a:r>
            <a:r>
              <a:rPr lang="en-US" sz="1200" b="0" i="0" u="none" strike="noStrike" kern="1200" cap="none" noProof="0" dirty="0">
                <a:solidFill>
                  <a:schemeClr val="dk1"/>
                </a:solidFill>
                <a:effectLst/>
                <a:latin typeface="Arial"/>
                <a:ea typeface="Arial"/>
                <a:cs typeface="Arial"/>
                <a:sym typeface="Arial"/>
              </a:rPr>
              <a:t> sub 1). The distance between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1 and </a:t>
            </a:r>
            <a:r>
              <a:rPr lang="en-US" sz="1200" b="0" i="1" u="none" strike="noStrike" kern="1200" cap="none" noProof="0" dirty="0">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sub 2 is the reduction in employment due to the minimum wage.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9628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vertical axis plots the employment, February 1992 = 1.0, and ranges from 0.5 to 1.3 in increments of 0.1. The horizontal axis plots the time period from October 1991 to October 1995 in increments of 1 year. The graph plots two curves. The curve for New Jersey starts at (October 1991, 1.0), extends horizontally with minimal rise and fall passing through (October 1992, 1.02), (October 1993, 1.04), (October 1994, 1.04), and (October 1995, 1.05). The curve for Eastern Pennsylvania starts at (October 1991, 0.98), passes through (October 1992, 0.96), (October 1993, 1.04), (October 1994, 0.95), and (October 1995, 1.0).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4507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Quantity in apartments per month is on the </a:t>
            </a:r>
            <a:r>
              <a:rPr lang="en-US" sz="1200" b="0" i="1" u="none" strike="noStrike" kern="1200" cap="none" dirty="0">
                <a:solidFill>
                  <a:schemeClr val="dk1"/>
                </a:solidFill>
                <a:effectLst/>
                <a:latin typeface="Arial"/>
                <a:ea typeface="Arial"/>
                <a:cs typeface="Arial"/>
                <a:sym typeface="Arial"/>
              </a:rPr>
              <a:t>x</a:t>
            </a:r>
            <a:r>
              <a:rPr lang="en-US" sz="1200" b="0" i="0" u="none" strike="noStrike" kern="1200" cap="none" dirty="0">
                <a:solidFill>
                  <a:schemeClr val="dk1"/>
                </a:solidFill>
                <a:effectLst/>
                <a:latin typeface="Arial"/>
                <a:ea typeface="Arial"/>
                <a:cs typeface="Arial"/>
                <a:sym typeface="Arial"/>
              </a:rPr>
              <a:t>-axis, and rent in dollars per month is on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The </a:t>
            </a:r>
            <a:r>
              <a:rPr lang="en-US" sz="1200" b="0" i="1" u="none" strike="noStrike" kern="1200" cap="none" dirty="0">
                <a:solidFill>
                  <a:schemeClr val="dk1"/>
                </a:solidFill>
                <a:effectLst/>
                <a:latin typeface="Arial"/>
                <a:ea typeface="Arial"/>
                <a:cs typeface="Arial"/>
                <a:sym typeface="Arial"/>
              </a:rPr>
              <a:t>x</a:t>
            </a:r>
            <a:r>
              <a:rPr lang="en-US" sz="1200" b="0" i="0" u="none" strike="noStrike" kern="1200" cap="none" dirty="0">
                <a:solidFill>
                  <a:schemeClr val="dk1"/>
                </a:solidFill>
                <a:effectLst/>
                <a:latin typeface="Arial"/>
                <a:ea typeface="Arial"/>
                <a:cs typeface="Arial"/>
                <a:sym typeface="Arial"/>
              </a:rPr>
              <a:t>-axis has a break between 0 and the lowest number, which is 1,900,000.  The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-axis also has a break between 0 and the lowest number, which is 1,500. The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curve starts at (0, 500) and rises to the right to the top right corner of the graph. The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curve starts at (0, 5,000) and decreases to the bottom right corner of the graph. A horizontal line at 1,500 represents the rent control price ceiling.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intersect at point (2,000,000, 2500). The rent control curve intersects with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at (1,900,000, 1500), and with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at (2,100,000, 1,500). The length of the horizontal line between where it intersects with the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curves represents the shortage of apartments.</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343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apartments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rent in dollars per month. The horizontal line across the graph from 1,500 represents the rent control price ceiling. The demand curve falls through the points 1,900,000, (2,000,000, 2,500), and (2,100,000, 1,500). The supply curve rises through (1,900,000, 1,500) and (2,000,000, 2,500). The demand and supply curve intersect at (2,000,000, 2,500). The distance between points (1,900,000, 1,500) and (2,100,000, 1,500) are the shortage of apartments. To the left of the intersection of the supply and demand curves, rectangular area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is colored blue and falls between (0, 2,500), (0, 1,500), (1,900,000, 1,500) and (1,900,000, 2,500). It represents the producer surplus transferred from landlords to renters. Triangle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in yellow, shares a side with areas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triangle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below it. It falls between the points 1,900,000, (2,000,000, 2,500), and (1,900,000, 1,500). Triangle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in yellow is a reflection of triangle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shares the points (1,900,000, 1,500), (1,900,000, 2,500), and (2,000,000, 2,500). Deadweight loss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77030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185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table has 4 rows and 2 columns. The columns have the following headings from left to right: Consumer and Highest price willing to pay. The row entries are as follows: </a:t>
            </a:r>
            <a:r>
              <a:rPr lang="en-US" b="1" noProof="0" dirty="0"/>
              <a:t>Row 1</a:t>
            </a:r>
            <a:r>
              <a:rPr lang="en-US" noProof="0" dirty="0"/>
              <a:t>. Consumer, Theresa. Highest price willing to pay, 6. </a:t>
            </a:r>
            <a:r>
              <a:rPr lang="en-US" b="1" noProof="0" dirty="0"/>
              <a:t>Row 2</a:t>
            </a:r>
            <a:r>
              <a:rPr lang="en-US" noProof="0" dirty="0"/>
              <a:t>. Consumer, Tom. Highest price willing to pay, 5. </a:t>
            </a:r>
            <a:r>
              <a:rPr lang="en-US" b="1" noProof="0" dirty="0"/>
              <a:t>Row 3</a:t>
            </a:r>
            <a:r>
              <a:rPr lang="en-US" noProof="0" dirty="0"/>
              <a:t>. Consumer, Terri. Highest price willing to pay, 4. </a:t>
            </a:r>
            <a:r>
              <a:rPr lang="en-US" b="1" noProof="0" dirty="0"/>
              <a:t>Row 4</a:t>
            </a:r>
            <a:r>
              <a:rPr lang="en-US" noProof="0" dirty="0"/>
              <a:t>. Consumer, Tim. Highest price willing to pay, 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cup. The market demand curve for chai tea falls through the graph from Theresa at 6, stair stepping down to Tom at 5, Terri at 4, and Tim at 3, before falling to 4 on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8700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A horizontal line marks a price ceiling at price = 3.99. Demand curve D sub 1 falls diagonally through (Q sub 1, 3.99). Demand curve D sub 2 is shifted up, falling through point B at (Q sub 2, 3.99). Supply curve S rises vertically, intersecting D sub 1 at (Q sub 1, 3.99) and D sub 2 at point A at (Q sub 1, 9.99). The area on the graph to the left of S and above the price ceiling is shaded. The area above price = 9.99 is A and the area below is B. </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54974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A horizontal line marks a price ceiling at price = 3.99. Demand curve D sub 1 falls diagonally through (Q sub 1, 3.99). Demand curve D sub 2 is shifted up, falling through point B at (Q sub 2, 3.99). Supply curve S rises vertically, intersecting D sub 1 at (Q sub 1, 3.99) and D sub 2 at point A at (Q sub 1, 9.99). The area on the graph to the left of S and above the price ceiling is shaded. The area above price = 9.99 is A and the area below is B.</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0965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A horizontal line representing a price ceiling is marked at price = 3.99. Three quantities are marked on the x axis from left to right, Q sub 1, Q sub 3, and Q sub 2. Demand curve D sub 1 falls diagonally through point (Q sub 1, 3.99). Demand curve D sub 2 is shifted up, falling through (Q sub 2, 3.99). Supply curve S rises diagonally, intersecting D sub 1 at (Q sub 1, 3.99) and D sub 2 at (Q sub 3, 5.99). The area on the graph between quantities 0 and Q sub 1 and prices 3.99 and 5.99 is shaded, representing A. The area between the supply curve and D sub 2 to the right of Q sub 1 is shaded. The area above price = 5.99 is B and the area below is C.</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75489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4746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graph plots price in dollars per pack versus quantity of cigarettes, in billions of packs per year. The demand curve,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starts near (3.5, 7.2) and falls sharply and diagonally to the right to (4.1, 0).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starts near (3.5, 1) and rises diagonally to the right to end in the upper right corner of the </a:t>
            </a:r>
            <a:r>
              <a:rPr lang="en-US" sz="1200" b="0" i="1" u="none" strike="noStrike" kern="1200" cap="none" dirty="0">
                <a:solidFill>
                  <a:schemeClr val="dk1"/>
                </a:solidFill>
                <a:effectLst/>
                <a:latin typeface="Arial"/>
                <a:ea typeface="Arial"/>
                <a:cs typeface="Arial"/>
                <a:sym typeface="Arial"/>
              </a:rPr>
              <a:t>x-y</a:t>
            </a:r>
            <a:r>
              <a:rPr lang="en-US" sz="1200" b="0" i="0" u="none" strike="noStrike" kern="1200" cap="none" dirty="0">
                <a:solidFill>
                  <a:schemeClr val="dk1"/>
                </a:solidFill>
                <a:effectLst/>
                <a:latin typeface="Arial"/>
                <a:ea typeface="Arial"/>
                <a:cs typeface="Arial"/>
                <a:sym typeface="Arial"/>
              </a:rPr>
              <a:t> plane.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intersects with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at point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which is at (4, 6).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starts near (3, 6) and rises diagonally to the right at a set distance above curve S1, ending in the upper right corner of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The intersection of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is at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which is at (3.7, 6.9). A vertical arrow leads from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to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 text inset reads, 1 dollar-per-pack federal tax on cigarettes shifts the supply curve up by one dollar.</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1545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graph plots price in dollars per pack versus quantity of cigarettes, in billions of packs per year. The demand curve,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starts near (3.5, 7.2) and falls sharply and diagonally to the right to (4.1, 0).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starts near (3.5, 1) and rises diagonally to the right to end in the upper right corner of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intersects with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at point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which is at (4, 6).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starts near (3, 6) and rises diagonally to the right at a set distance above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ending in the upper right corner of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The intersection of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is at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which is at (3.7, 6.9). A vertical arrow leads from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to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 text inset reads, 1 dollar-per-pack federal tax on cigarettes shifts the supply curve up by one dollar.</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0331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price in dollars per pack versus quantity of cigarettes, in billions of packs per year. The demand curve,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starts near (3.5, 7.2) and falls sharply and diagonally to the right to (4.1, 0). S 1 starts near (3.5, 1) and rises diagonally to the right to end in the upper right corner of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intersects with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at point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which is at (4, 6).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starts near (3, 6) and rises diagonally to the right at a set distance above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ending in the upper right corner of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The intersection of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is at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which is at (3.7, 6.9). A vertical arrow leads from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to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 text inset reads, 1 dollar per pack federal tax on cigarettes shifts the supply curve up by one dollar. Point </a:t>
            </a:r>
            <a:r>
              <a:rPr lang="en-US" sz="1200" b="0" i="1" u="none" strike="noStrike" kern="1200" cap="none" dirty="0">
                <a:solidFill>
                  <a:schemeClr val="dk1"/>
                </a:solidFill>
                <a:effectLst/>
                <a:latin typeface="Arial"/>
                <a:ea typeface="Arial"/>
                <a:cs typeface="Arial"/>
                <a:sym typeface="Arial"/>
              </a:rPr>
              <a:t>C</a:t>
            </a:r>
            <a:r>
              <a:rPr lang="en-US" sz="1200" b="0" i="0" u="none" strike="noStrike" kern="1200" cap="none" dirty="0">
                <a:solidFill>
                  <a:schemeClr val="dk1"/>
                </a:solidFill>
                <a:effectLst/>
                <a:latin typeface="Arial"/>
                <a:ea typeface="Arial"/>
                <a:cs typeface="Arial"/>
                <a:sym typeface="Arial"/>
              </a:rPr>
              <a:t> is on the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line at (3.7, 5.9). Y = 5.9 is the price received by producers after paying the tax.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 = 6.9 is the price the consumer pays after the one dollar per pack tax is imposed.</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0789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 plots price in dollars per pack versus quantity of cigarettes, in billions of packs per year. The demand curve,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starts near (3.5, 7.2) and falls sharply and diagonally to the right to (4.1, 0).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starts near (3.5, 1) and rises diagonally to the right to end in the upper right corner of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intersects with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at point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which is at (4, 6).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starts near (3, 6) and rises diagonally to the right at a set distance above curve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ending in the upper right corner of the </a:t>
            </a:r>
            <a:r>
              <a:rPr lang="en-US" sz="1200" b="0" i="1" u="none" strike="noStrike" kern="1200" cap="none" dirty="0">
                <a:solidFill>
                  <a:schemeClr val="dk1"/>
                </a:solidFill>
                <a:effectLst/>
                <a:latin typeface="Arial"/>
                <a:ea typeface="Arial"/>
                <a:cs typeface="Arial"/>
                <a:sym typeface="Arial"/>
              </a:rPr>
              <a:t>x y </a:t>
            </a:r>
            <a:r>
              <a:rPr lang="en-US" sz="1200" b="0" i="0" u="none" strike="noStrike" kern="1200" cap="none" dirty="0">
                <a:solidFill>
                  <a:schemeClr val="dk1"/>
                </a:solidFill>
                <a:effectLst/>
                <a:latin typeface="Arial"/>
                <a:ea typeface="Arial"/>
                <a:cs typeface="Arial"/>
                <a:sym typeface="Arial"/>
              </a:rPr>
              <a:t>plane. The intersection of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and </a:t>
            </a:r>
            <a:r>
              <a:rPr lang="en-US" sz="1200" b="0" i="1" u="none" strike="noStrike" kern="1200" cap="none" dirty="0">
                <a:solidFill>
                  <a:schemeClr val="dk1"/>
                </a:solidFill>
                <a:effectLst/>
                <a:latin typeface="Arial"/>
                <a:ea typeface="Arial"/>
                <a:cs typeface="Arial"/>
                <a:sym typeface="Arial"/>
              </a:rPr>
              <a:t>D</a:t>
            </a:r>
            <a:r>
              <a:rPr lang="en-US" sz="1200" b="0" i="0" u="none" strike="noStrike" kern="1200" cap="none" dirty="0">
                <a:solidFill>
                  <a:schemeClr val="dk1"/>
                </a:solidFill>
                <a:effectLst/>
                <a:latin typeface="Arial"/>
                <a:ea typeface="Arial"/>
                <a:cs typeface="Arial"/>
                <a:sym typeface="Arial"/>
              </a:rPr>
              <a:t> is at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which is at (3.7, 6.9). A vertical arrow leads from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to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2. A text inset reads, 1 dollar-per-pack federal tax on cigarettes shifts the supply curve up by one dollar. Point </a:t>
            </a:r>
            <a:r>
              <a:rPr lang="en-US" sz="1200" b="0" i="1" u="none" strike="noStrike" kern="1200" cap="none" dirty="0">
                <a:solidFill>
                  <a:schemeClr val="dk1"/>
                </a:solidFill>
                <a:effectLst/>
                <a:latin typeface="Arial"/>
                <a:ea typeface="Arial"/>
                <a:cs typeface="Arial"/>
                <a:sym typeface="Arial"/>
              </a:rPr>
              <a:t>C</a:t>
            </a:r>
            <a:r>
              <a:rPr lang="en-US" sz="1200" b="0" i="0" u="none" strike="noStrike" kern="1200" cap="none" dirty="0">
                <a:solidFill>
                  <a:schemeClr val="dk1"/>
                </a:solidFill>
                <a:effectLst/>
                <a:latin typeface="Arial"/>
                <a:ea typeface="Arial"/>
                <a:cs typeface="Arial"/>
                <a:sym typeface="Arial"/>
              </a:rPr>
              <a:t> is on the </a:t>
            </a:r>
            <a:r>
              <a:rPr lang="en-US" sz="1200" b="0" i="1" u="none" strike="noStrike" kern="1200" cap="none" dirty="0">
                <a:solidFill>
                  <a:schemeClr val="dk1"/>
                </a:solidFill>
                <a:effectLst/>
                <a:latin typeface="Arial"/>
                <a:ea typeface="Arial"/>
                <a:cs typeface="Arial"/>
                <a:sym typeface="Arial"/>
              </a:rPr>
              <a:t>S</a:t>
            </a:r>
            <a:r>
              <a:rPr lang="en-US" sz="1200" b="0" i="0" u="none" strike="noStrike" kern="1200" cap="none" dirty="0">
                <a:solidFill>
                  <a:schemeClr val="dk1"/>
                </a:solidFill>
                <a:effectLst/>
                <a:latin typeface="Arial"/>
                <a:ea typeface="Arial"/>
                <a:cs typeface="Arial"/>
                <a:sym typeface="Arial"/>
              </a:rPr>
              <a:t>1 line at (3.7, 5.9).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 = 5.9 is the price received by producers after paying the tax.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 = 6.9 is the price the consumer pays after the 1- dollar-per-pack tax is imposed.</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97128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06124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On the truncated graph, the horizontal axis represents quantity in billions of gallons per year, and the vertical axis represents price in dollars per gallon. Supply line S sub 1 rises through the point (144, 2.50). The line shifts up, when 10 cents per gallon federal excise tax on gasoline shifts the supply curve up, and becomes line S sub 2. The demand line falls diagonally and intersects the supply lines at point (144, 2.50).</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025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table has 4 rows and 2 columns. The columns have the following headings from left to right: Consumer and Highest price willing to pay. The row entries are as follows. </a:t>
            </a:r>
            <a:r>
              <a:rPr lang="en-US" b="1" noProof="0" dirty="0"/>
              <a:t>Row 1</a:t>
            </a:r>
            <a:r>
              <a:rPr lang="en-US" noProof="0" dirty="0"/>
              <a:t>. Consumer, Theresa. Highest price willing to pay, 6. </a:t>
            </a:r>
            <a:r>
              <a:rPr lang="en-US" b="1" noProof="0" dirty="0"/>
              <a:t>Row 2</a:t>
            </a:r>
            <a:r>
              <a:rPr lang="en-US" noProof="0" dirty="0"/>
              <a:t>. Consumer, Tom. Highest price willing to pay, 5. </a:t>
            </a:r>
            <a:r>
              <a:rPr lang="en-US" b="1" noProof="0" dirty="0"/>
              <a:t>Row 3</a:t>
            </a:r>
            <a:r>
              <a:rPr lang="en-US" noProof="0" dirty="0"/>
              <a:t>. Consumer, Terri. Highest price willing to pay, 4. </a:t>
            </a:r>
            <a:r>
              <a:rPr lang="en-US" b="1" noProof="0" dirty="0"/>
              <a:t>Row 4</a:t>
            </a:r>
            <a:r>
              <a:rPr lang="en-US" noProof="0" dirty="0"/>
              <a:t>. Consumer, Tim. Highest price willing to pay, 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cup. The market demand curve for chai tea falls through the graph from Theresa at 6, stair stepping down to Tom at 5, Terri at 4, and Tim at 3, before falling to 4 on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6222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billions of gallons per year,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gallon. $2.58 represents the price the consumers of gasoline pay after the 10-cents-per-gallon tax is imposed. $2.48 represents the price the sellers of gasoline receive after the 10-cents-per-gallon tax is imposed. Supply curve </a:t>
            </a:r>
            <a:r>
              <a:rPr lang="en-US" sz="1200" b="0" i="1" u="none" strike="noStrike" kern="1200" cap="none" noProof="0" dirty="0">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sub 1 rises through the points (140, 2.48), and (144, 2.50). The curve shifts up, when 10-cents-per-gallon federal excise tax on gasoline shifts the supply curve up, and becomes curve </a:t>
            </a:r>
            <a:r>
              <a:rPr lang="en-US" sz="1200" b="0" i="1" u="none" strike="noStrike" kern="1200" cap="none" noProof="0" dirty="0">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sub 2. The demand curve falls through the points (140, 2.58), and (144, 2.50).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80902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billions of gallons per year,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gallon. $2.58 is the price the consumers of gasoline pay after the 10-cents-per-gallon tax is imposed. 2.48 is the price the sellers of gasoline receive after the 10-cents-per-gallon tax is imposed. Demand curve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sub 1 falls through the points (140, 2.58), and (144, 2.50), before shifting left, where the 10-cents-per-gallon federal excise tax on gasoline shifts the demand curve down, and becomes curve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sub 2.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sub 2 falls through point (140, 2.48). The supply curve rises through the graph, intersecting the demand curves at (140, 2.48), and (144, 2.50).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4327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9960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both graphs,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of labor, and the truncated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wage in dollars per hour.  In panel (a), the social security tax is paid by the employer. The curve for demand for labor without tax shifts down when $1.00 social security tax shifts the demand curve down. The supply of labor curve intersects the demand curve at 9.05 and 10.00.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In panel (b), the social security tax is paid by workers. The supply of labor without tax curve shifts when $1.00 social security tax shifts the supply curve u, and becomes the supply of labor with tax curve. The demand for labor curve intersects the supply curves at 10.00 and 10.05.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92102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07412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quantity of apartments per month is plotted versus the rent in dollars per month. Curve </a:t>
            </a:r>
            <a:r>
              <a:rPr lang="en-US" sz="1200" b="0" i="1" u="none" strike="noStrike" kern="1200" cap="none" noProof="0" dirty="0">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starts at (0, 769) and rises to the upper right middle of the graph. Curve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starts at (0, 4750) and falls to the right to the bottom right corner of the graph. The point where </a:t>
            </a:r>
            <a:r>
              <a:rPr lang="en-US" sz="1200" b="0" i="1" u="none" strike="noStrike" kern="1200" cap="none" noProof="0" dirty="0">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intersect is (2,250,000, 2500).</a:t>
            </a:r>
            <a:endParaRPr lang="en-US" noProof="0" dirty="0"/>
          </a:p>
          <a:p>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2984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apartments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the rent in dollars per month. The supply curve rises and the demand curve falls through the graph, intersecting at (2,500,000, 2,500). The space within the interior angle from the intersection of the curves is divided into 2 triangular parts. The top triangle is colored blue and between (0, 2,500), (2,250,000, 2,500), and (0, 4,750). The bottom triangle is colored red and between (0, 2,500), (2,500,000, 2,500), and (0, 769).</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1163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quantity of apartments per month is plotted versus the rent in dollars per month. The supply curve starts at (0, 769) and rises to the upper right middle of the graph. The demand curve starts at (0, 4750) and falls to the right to the bottom right corner of the graph. The point where supply and demand intersect is (2,250,000, 2500). There is a horizontal line at y = 1,500, which is the rent ceiling. There is a dotted vertical line extending up from </a:t>
            </a:r>
            <a:r>
              <a:rPr lang="en-US" sz="1200" b="0" i="1" u="none" strike="noStrike" kern="1200" cap="none" dirty="0">
                <a:solidFill>
                  <a:schemeClr val="dk1"/>
                </a:solidFill>
                <a:effectLst/>
                <a:latin typeface="Arial"/>
                <a:ea typeface="Arial"/>
                <a:cs typeface="Arial"/>
                <a:sym typeface="Arial"/>
              </a:rPr>
              <a:t>x </a:t>
            </a:r>
            <a:r>
              <a:rPr lang="en-US" sz="1200" b="0" i="0" u="none" strike="noStrike" kern="1200" cap="none" dirty="0">
                <a:solidFill>
                  <a:schemeClr val="dk1"/>
                </a:solidFill>
                <a:effectLst/>
                <a:latin typeface="Arial"/>
                <a:ea typeface="Arial"/>
                <a:cs typeface="Arial"/>
                <a:sym typeface="Arial"/>
              </a:rPr>
              <a:t>= 950,000 through the intersection of the supply curve and the horizontal line to the demand curve. The point where it meets the demand curve is (950,000, 3800).</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6983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quantity of apartments per month is plotted versus the rent in dollars per month. The supply curve starts at (0, 769) and rises to the upper right corner of the graph. The demand curve starts at (0, 4750) and falls to the bottom right corner of the graph. The point where supply and demand intersect is (2,250,000 , 2500). There is a horizontal line at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 1,500, which is the rent ceiling. There is a dotted vertical line extending up from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 = 950,000 through the intersection of the supply curve and the horizontal line to the demand curve. The point where it meets the demand curve is (950,000 , 3800). The triangular area between the points (950,000 , 3800), (2,250,000 , 2500), and (950,000 , 2500) is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The triangular area between the points (950,000 , 2500), (2,250,000 , 2500), and (950,000 , 1500) is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Deadweight loss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2549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quantity of apartments per month is plotted versus the rent in dollars per month. The supply curve starts at (0, 769) and rises to the upper right middle of the graph. The demand curve starts at (0, 4750) and falls to the right to the bottom right corner of the graph. The point where supply and demand intersect is (2,250,000 , 2500). There is a horizontal line at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 1,500, which is the rent ceiling. There is a dotted vertical line extending up from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 = 950,000 through the intersection of the supply curve and the horizontal line to the demand curve. The point where it meets the demand curve is (950,000 , 3800). The triangular area between the points (950,000 , 3800), (2,250,000 , 2500), and (950,000 , 2500) is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The triangular area between the points (950,000 , 2500), (2,250,000 , 2500), and (950,000 , 1500) is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Deadweight loss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The rectangular area above the horizontal line at 1,500, below a dotted horizontal line at 2,500, and to the left of triangle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is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This is the transfer from producer surplus to consumer surplus.</a:t>
            </a:r>
            <a:r>
              <a:rPr lang="en-US" noProof="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5261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In panel (a), the consumer surplus with a market price of 3.50 dollars is represented on the </a:t>
            </a:r>
            <a:r>
              <a:rPr lang="en-US" sz="1200" b="0" i="1" u="none" strike="noStrike" kern="1200" cap="none" dirty="0">
                <a:solidFill>
                  <a:schemeClr val="dk1"/>
                </a:solidFill>
                <a:effectLst/>
                <a:latin typeface="Arial"/>
                <a:ea typeface="Arial"/>
                <a:cs typeface="Arial"/>
                <a:sym typeface="Arial"/>
              </a:rPr>
              <a:t>x y</a:t>
            </a:r>
            <a:r>
              <a:rPr lang="en-US" sz="1200" b="0" i="0" u="none" strike="noStrike" kern="1200" cap="none" dirty="0">
                <a:solidFill>
                  <a:schemeClr val="dk1"/>
                </a:solidFill>
                <a:effectLst/>
                <a:latin typeface="Arial"/>
                <a:ea typeface="Arial"/>
                <a:cs typeface="Arial"/>
                <a:sym typeface="Arial"/>
              </a:rPr>
              <a:t> plane. The quantity in cups per day is plotted versus the price in dollars per cup. A horizontal line at </a:t>
            </a:r>
            <a:r>
              <a:rPr lang="en-US" sz="1200" b="0" i="1" u="none" strike="noStrike" kern="1200" cap="none" dirty="0">
                <a:solidFill>
                  <a:schemeClr val="dk1"/>
                </a:solidFill>
                <a:effectLst/>
                <a:latin typeface="Arial"/>
                <a:ea typeface="Arial"/>
                <a:cs typeface="Arial"/>
                <a:sym typeface="Arial"/>
              </a:rPr>
              <a:t>y</a:t>
            </a:r>
            <a:r>
              <a:rPr lang="en-US" sz="1200" b="0" i="0" u="none" strike="noStrike" kern="1200" cap="none" dirty="0">
                <a:solidFill>
                  <a:schemeClr val="dk1"/>
                </a:solidFill>
                <a:effectLst/>
                <a:latin typeface="Arial"/>
                <a:ea typeface="Arial"/>
                <a:cs typeface="Arial"/>
                <a:sym typeface="Arial"/>
              </a:rPr>
              <a:t> = 3.5 represents the market price. The market demand curve for chai tea starts at (0, 6) and extends to (1, 6). The area between this part of the curve and the market price line is a shaded box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which represents Theresa's consumer surplus. The market demand curve continues to step down to the right, with the next point at (1, 5), then (2, 5), followed by (2, 4) and (3, 4) and continuing this trend until it ends at (4, 0).</a:t>
            </a:r>
            <a:r>
              <a:rPr lang="en-US" dirty="0"/>
              <a:t> </a:t>
            </a:r>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39342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apartments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the rent in dollars per month. The horizontal line across the graph from 1,500 is the rent ceiling. The supply curve rises and the demand curve falls through the graph, intersecting at (2,500,000, 2,500). Within the interior angle of the intersecting curves, part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in blue between (0, 2,500), (950,000, 2,500), (950,000, 1,500), and (0, 1,500), and is the transfer from producer surplus to consumer surplus. Triangle B between (950,000, 2,500), (950,000, 3,800), (2,250,000, 2,500), and triangle C between (950,000, 1,500), (2,250,000, 2,500), and (950,000, 2,500) are both yellow. Deadweight loss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Triangle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in red between (0, 1,500), (950,000, 1,500), and (0, 769), and makes up remaining producer surplus.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9574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9213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Panel (a) depicts the consumer surplus with a market price of $3.50.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A horizontal line across the graph at 3.5 represents the market price. The market demand curve for chai tea stair steps down the graph. The area between $6 and 3.5 is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makes up Theresa’s consumer surplus. The area between 5 and 3.5 is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makes up Tom’s consumer surplus. The area between 4 and 3.5 is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and makes up Terri’s consumer surplus.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765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Panel (b) depicts the consumer surplus with a market price of $3.00.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A horizontal line across the graph at 3.5 represents the market price. The market demand curve for chai tea stair steps down the graph. The area between $6 and 3 is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makes up Theresa’s consumer surplus. The area between 5 and 3 is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makes up Tom’s consumer surplus. The area between 4 and 3 is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and makes up Terri’s consumer surplus. Tim’s consumer surplus is at 0. The margin between 3 and 3.5 is highlighted.</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98840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cups per day,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per dollars per cup. The demand curve falls through the graph through the point (15,000, 2). The area between the demand curve and $2.00 to the point of 15,000 is shaded, making a right triangle that represents the total consumer surplus in the market for chai tea.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752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621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a:t>
            </a:r>
            <a:r>
              <a:rPr lang="en-US" altLang="en-US" sz="1200" b="0" noProof="0" dirty="0">
                <a:solidFill>
                  <a:schemeClr val="tx1"/>
                </a:solidFill>
                <a:latin typeface="Verdana"/>
                <a:ea typeface="Verdana" panose="020B0604030504040204" pitchFamily="34" charset="0"/>
                <a:cs typeface="Verdana" panose="020B0604030504040204" pitchFamily="34" charset="0"/>
              </a:rPr>
              <a:t>2025, 2021, 2018</a:t>
            </a:r>
            <a:r>
              <a:rPr lang="en-US" altLang="en-US" sz="1200" b="0" dirty="0">
                <a:latin typeface="Verdana"/>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w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33.wmf"/><Relationship Id="rId4"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6.bin"/><Relationship Id="rId1" Type="http://schemas.openxmlformats.org/officeDocument/2006/relationships/slideLayout" Target="../slideLayouts/slideLayout10.xml"/><Relationship Id="rId6" Type="http://schemas.openxmlformats.org/officeDocument/2006/relationships/oleObject" Target="../embeddings/oleObject8.bin"/><Relationship Id="rId5" Type="http://schemas.openxmlformats.org/officeDocument/2006/relationships/image" Target="../media/image38.wmf"/><Relationship Id="rId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2.w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3.xml"/><Relationship Id="rId6" Type="http://schemas.openxmlformats.org/officeDocument/2006/relationships/oleObject" Target="../embeddings/oleObject11.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43.wmf"/><Relationship Id="rId1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51.wmf"/><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48.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image" Target="../media/image53.png"/><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19.bin"/><Relationship Id="rId14" Type="http://schemas.openxmlformats.org/officeDocument/2006/relationships/image" Target="../media/image52.wmf"/></Relationships>
</file>

<file path=ppt/slides/_rels/slide56.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27.bin"/><Relationship Id="rId18" Type="http://schemas.openxmlformats.org/officeDocument/2006/relationships/image" Target="../media/image61.wmf"/><Relationship Id="rId3" Type="http://schemas.openxmlformats.org/officeDocument/2006/relationships/oleObject" Target="../embeddings/oleObject22.bin"/><Relationship Id="rId21" Type="http://schemas.openxmlformats.org/officeDocument/2006/relationships/image" Target="../media/image63.png"/><Relationship Id="rId7" Type="http://schemas.openxmlformats.org/officeDocument/2006/relationships/oleObject" Target="../embeddings/oleObject24.bin"/><Relationship Id="rId12" Type="http://schemas.openxmlformats.org/officeDocument/2006/relationships/image" Target="../media/image58.wmf"/><Relationship Id="rId17" Type="http://schemas.openxmlformats.org/officeDocument/2006/relationships/oleObject" Target="../embeddings/oleObject29.bin"/><Relationship Id="rId2" Type="http://schemas.openxmlformats.org/officeDocument/2006/relationships/notesSlide" Target="../notesSlides/notesSlide45.xml"/><Relationship Id="rId16" Type="http://schemas.openxmlformats.org/officeDocument/2006/relationships/image" Target="../media/image60.wmf"/><Relationship Id="rId20" Type="http://schemas.openxmlformats.org/officeDocument/2006/relationships/image" Target="../media/image62.wmf"/><Relationship Id="rId1" Type="http://schemas.openxmlformats.org/officeDocument/2006/relationships/slideLayout" Target="../slideLayouts/slideLayout14.xml"/><Relationship Id="rId6" Type="http://schemas.openxmlformats.org/officeDocument/2006/relationships/image" Target="../media/image55.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57.wmf"/><Relationship Id="rId19" Type="http://schemas.openxmlformats.org/officeDocument/2006/relationships/oleObject" Target="../embeddings/oleObject30.bin"/><Relationship Id="rId4" Type="http://schemas.openxmlformats.org/officeDocument/2006/relationships/image" Target="../media/image54.wmf"/><Relationship Id="rId9" Type="http://schemas.openxmlformats.org/officeDocument/2006/relationships/oleObject" Target="../embeddings/oleObject25.bin"/><Relationship Id="rId14" Type="http://schemas.openxmlformats.org/officeDocument/2006/relationships/image" Target="../media/image59.wmf"/></Relationships>
</file>

<file path=ppt/slides/_rels/slide57.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69.png"/><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68.wmf"/><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65.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4.bin"/></Relationships>
</file>

<file path=ppt/slides/_rels/slide58.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74.wmf"/><Relationship Id="rId17" Type="http://schemas.openxmlformats.org/officeDocument/2006/relationships/image" Target="../media/image77.png"/><Relationship Id="rId2" Type="http://schemas.openxmlformats.org/officeDocument/2006/relationships/notesSlide" Target="../notesSlides/notesSlide47.xml"/><Relationship Id="rId16" Type="http://schemas.openxmlformats.org/officeDocument/2006/relationships/image" Target="../media/image76.wmf"/><Relationship Id="rId1" Type="http://schemas.openxmlformats.org/officeDocument/2006/relationships/slideLayout" Target="../slideLayouts/slideLayout13.xml"/><Relationship Id="rId6" Type="http://schemas.openxmlformats.org/officeDocument/2006/relationships/image" Target="../media/image71.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39.bin"/><Relationship Id="rId14" Type="http://schemas.openxmlformats.org/officeDocument/2006/relationships/image" Target="../media/image75.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79.wmf"/><Relationship Id="rId5" Type="http://schemas.openxmlformats.org/officeDocument/2006/relationships/oleObject" Target="../embeddings/oleObject44.bin"/><Relationship Id="rId4" Type="http://schemas.openxmlformats.org/officeDocument/2006/relationships/image" Target="../media/image78.w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82.wmf"/><Relationship Id="rId5" Type="http://schemas.openxmlformats.org/officeDocument/2006/relationships/oleObject" Target="../embeddings/oleObject46.bin"/><Relationship Id="rId4" Type="http://schemas.openxmlformats.org/officeDocument/2006/relationships/image" Target="../media/image81.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87.sv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954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5323"/>
            <a:ext cx="8229600" cy="732582"/>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4</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29200" y="3252789"/>
            <a:ext cx="3657600" cy="1186345"/>
          </a:xfrm>
        </p:spPr>
        <p:txBody>
          <a:bodyPr/>
          <a:lstStyle/>
          <a:p>
            <a:pPr lvl="0">
              <a:buSzPts val="2200"/>
            </a:pPr>
            <a:r>
              <a:rPr lang="en-US" noProof="0" dirty="0">
                <a:solidFill>
                  <a:schemeClr val="tx1"/>
                </a:solidFill>
              </a:rPr>
              <a:t>Economic Efficiency, Government Price Setting, and Taxes</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solidFill>
                  <a:schemeClr val="tx1"/>
                </a:solidFill>
                <a:latin typeface="Verdana"/>
                <a:ea typeface="Verdana" panose="020B0604030504040204" pitchFamily="34" charset="0"/>
                <a:cs typeface="Verdana" panose="020B0604030504040204" pitchFamily="34" charset="0"/>
              </a:rPr>
              <a:t>Copyright © </a:t>
            </a:r>
            <a:r>
              <a:rPr lang="en-US" altLang="en-US" dirty="0">
                <a:solidFill>
                  <a:schemeClr val="tx1"/>
                </a:solidFill>
                <a:latin typeface="Verdana"/>
                <a:cs typeface="Verdana" panose="020B0604030504040204" pitchFamily="34" charset="0"/>
              </a:rPr>
              <a:t>2025, 2021, 2018 </a:t>
            </a:r>
            <a:r>
              <a:rPr lang="en-US" altLang="en-US" sz="1200" b="0" noProof="0" dirty="0">
                <a:solidFill>
                  <a:schemeClr val="tx1"/>
                </a:solidFill>
                <a:latin typeface="Verdana"/>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4.3 Total Consumer Surplus in the Market for Chai Tea</a:t>
            </a:r>
          </a:p>
        </p:txBody>
      </p:sp>
      <p:sp>
        <p:nvSpPr>
          <p:cNvPr id="5" name="Content Placeholder 4"/>
          <p:cNvSpPr>
            <a:spLocks noGrp="1"/>
          </p:cNvSpPr>
          <p:nvPr>
            <p:ph sz="quarter" idx="14"/>
          </p:nvPr>
        </p:nvSpPr>
        <p:spPr>
          <a:xfrm>
            <a:off x="457200" y="1556766"/>
            <a:ext cx="3651662" cy="2170408"/>
          </a:xfrm>
        </p:spPr>
        <p:txBody>
          <a:bodyPr/>
          <a:lstStyle/>
          <a:p>
            <a:pPr marL="0" lvl="0" indent="0">
              <a:spcBef>
                <a:spcPts val="0"/>
              </a:spcBef>
              <a:buSzPts val="2200"/>
              <a:buNone/>
            </a:pPr>
            <a:r>
              <a:rPr lang="en-US" sz="2000" noProof="0" dirty="0">
                <a:solidFill>
                  <a:schemeClr val="tx1"/>
                </a:solidFill>
                <a:latin typeface="+mn-lt"/>
              </a:rPr>
              <a:t>The market for chai tea is larger than just our four consumers.</a:t>
            </a:r>
          </a:p>
          <a:p>
            <a:pPr marL="255600" lvl="0" indent="-255600"/>
            <a:r>
              <a:rPr lang="en-US" sz="2000" noProof="0" dirty="0">
                <a:solidFill>
                  <a:schemeClr val="tx1"/>
                </a:solidFill>
                <a:latin typeface="+mn-lt"/>
              </a:rPr>
              <a:t>With many consumers, the market demand curve looks like “normal”: a straight line.</a:t>
            </a:r>
          </a:p>
        </p:txBody>
      </p:sp>
      <p:sp>
        <p:nvSpPr>
          <p:cNvPr id="6" name="Content Placeholder 5"/>
          <p:cNvSpPr>
            <a:spLocks noGrp="1"/>
          </p:cNvSpPr>
          <p:nvPr>
            <p:ph sz="quarter" idx="15"/>
          </p:nvPr>
        </p:nvSpPr>
        <p:spPr>
          <a:xfrm>
            <a:off x="457200" y="3814591"/>
            <a:ext cx="3651662" cy="2422697"/>
          </a:xfrm>
        </p:spPr>
        <p:txBody>
          <a:bodyPr/>
          <a:lstStyle/>
          <a:p>
            <a:pPr marL="432" indent="0">
              <a:buNone/>
            </a:pPr>
            <a:r>
              <a:rPr lang="en-US" sz="2000" noProof="0" dirty="0">
                <a:solidFill>
                  <a:schemeClr val="tx1"/>
                </a:solidFill>
              </a:rPr>
              <a:t>Consumer surplus in this market is defined in just the same way: the area below the demand curve, above price. The graph shows the total consumer surplus if the price is $2.00.</a:t>
            </a:r>
          </a:p>
        </p:txBody>
      </p:sp>
      <p:pic>
        <p:nvPicPr>
          <p:cNvPr id="3" name="Picture 2" descr="A graph depicts the total consumer surplus in the market for chai tea, where the market price is $2.00. For long description in Notes pane, press F6."/>
          <p:cNvPicPr>
            <a:picLocks noChangeAspect="1"/>
          </p:cNvPicPr>
          <p:nvPr/>
        </p:nvPicPr>
        <p:blipFill>
          <a:blip r:embed="rId3"/>
          <a:stretch>
            <a:fillRect/>
          </a:stretch>
        </p:blipFill>
        <p:spPr>
          <a:xfrm>
            <a:off x="4265944" y="1663686"/>
            <a:ext cx="4438273" cy="2975106"/>
          </a:xfrm>
          <a:prstGeom prst="rect">
            <a:avLst/>
          </a:prstGeom>
        </p:spPr>
      </p:pic>
    </p:spTree>
    <p:extLst>
      <p:ext uri="{BB962C8B-B14F-4D97-AF65-F5344CB8AC3E}">
        <p14:creationId xmlns:p14="http://schemas.microsoft.com/office/powerpoint/2010/main" val="16572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Apply the Concept: The Consumer Surplus from Uber </a:t>
            </a:r>
            <a:r>
              <a:rPr lang="en-US" sz="2000" b="0" noProof="0" dirty="0">
                <a:solidFill>
                  <a:schemeClr val="tx2"/>
                </a:solidFill>
              </a:rPr>
              <a:t>(1 of 2)</a:t>
            </a:r>
            <a:endParaRPr lang="en-US" sz="2000" noProof="0" dirty="0">
              <a:solidFill>
                <a:schemeClr val="tx2"/>
              </a:solidFill>
            </a:endParaRPr>
          </a:p>
        </p:txBody>
      </p:sp>
      <p:sp>
        <p:nvSpPr>
          <p:cNvPr id="4" name="Content Placeholder 3"/>
          <p:cNvSpPr>
            <a:spLocks noGrp="1"/>
          </p:cNvSpPr>
          <p:nvPr>
            <p:ph sz="quarter" idx="13"/>
          </p:nvPr>
        </p:nvSpPr>
        <p:spPr>
          <a:xfrm>
            <a:off x="457200" y="1556327"/>
            <a:ext cx="8229600" cy="1840016"/>
          </a:xfrm>
        </p:spPr>
        <p:txBody>
          <a:bodyPr/>
          <a:lstStyle/>
          <a:p>
            <a:pPr marL="0" lvl="0" indent="0">
              <a:spcBef>
                <a:spcPts val="0"/>
              </a:spcBef>
              <a:buSzPts val="2200"/>
              <a:buNone/>
            </a:pPr>
            <a:r>
              <a:rPr lang="en-US" noProof="0" dirty="0"/>
              <a:t>Access to ride-sharing services from Uber is beneficial for consumers.</a:t>
            </a:r>
          </a:p>
          <a:p>
            <a:pPr marL="255600" lvl="0"/>
            <a:r>
              <a:rPr lang="en-US" noProof="0" dirty="0"/>
              <a:t>We can measure just </a:t>
            </a:r>
            <a:r>
              <a:rPr lang="en-US" b="1" noProof="0" dirty="0"/>
              <a:t>how beneficial </a:t>
            </a:r>
            <a:r>
              <a:rPr lang="en-US" noProof="0" dirty="0"/>
              <a:t>it is by estimating the consumer surplus derived in the market.</a:t>
            </a:r>
          </a:p>
        </p:txBody>
      </p:sp>
      <p:sp>
        <p:nvSpPr>
          <p:cNvPr id="5" name="Content Placeholder 4"/>
          <p:cNvSpPr>
            <a:spLocks noGrp="1"/>
          </p:cNvSpPr>
          <p:nvPr>
            <p:ph sz="quarter" idx="14"/>
          </p:nvPr>
        </p:nvSpPr>
        <p:spPr>
          <a:xfrm>
            <a:off x="457200" y="3503221"/>
            <a:ext cx="8229600" cy="1769423"/>
          </a:xfrm>
        </p:spPr>
        <p:txBody>
          <a:bodyPr/>
          <a:lstStyle/>
          <a:p>
            <a:pPr marL="0" lvl="0" indent="0">
              <a:buSzPts val="2200"/>
              <a:buNone/>
            </a:pPr>
            <a:r>
              <a:rPr lang="en-US" noProof="0" dirty="0"/>
              <a:t>What would we need to know in order to do this?</a:t>
            </a:r>
          </a:p>
          <a:p>
            <a:pPr marL="255600" lvl="0"/>
            <a:r>
              <a:rPr lang="en-US" noProof="0" dirty="0"/>
              <a:t>The demand curve for Uber’s services</a:t>
            </a:r>
          </a:p>
          <a:p>
            <a:pPr marL="255600" lvl="0"/>
            <a:r>
              <a:rPr lang="en-US" noProof="0" dirty="0"/>
              <a:t>The price of Uber’s services</a:t>
            </a:r>
          </a:p>
        </p:txBody>
      </p:sp>
    </p:spTree>
    <p:extLst>
      <p:ext uri="{BB962C8B-B14F-4D97-AF65-F5344CB8AC3E}">
        <p14:creationId xmlns:p14="http://schemas.microsoft.com/office/powerpoint/2010/main" val="428419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Apply the Concept: The Consumer Surplus from Uber </a:t>
            </a:r>
            <a:r>
              <a:rPr lang="en-US" sz="2000" b="0" noProof="0" dirty="0">
                <a:solidFill>
                  <a:schemeClr val="tx2"/>
                </a:solidFill>
              </a:rPr>
              <a:t>(2 of 2)</a:t>
            </a:r>
            <a:endParaRPr lang="en-US" sz="2000" noProof="0" dirty="0">
              <a:solidFill>
                <a:schemeClr val="tx2"/>
              </a:solidFill>
            </a:endParaRPr>
          </a:p>
        </p:txBody>
      </p:sp>
      <p:sp>
        <p:nvSpPr>
          <p:cNvPr id="6" name="Content Placeholder 5">
            <a:extLst>
              <a:ext uri="{C183D7F6-B498-43B3-948B-1728B52AA6E4}">
                <adec:decorative xmlns:adec="http://schemas.microsoft.com/office/drawing/2017/decorative" val="1"/>
              </a:ext>
            </a:extLst>
          </p:cNvPr>
          <p:cNvSpPr>
            <a:spLocks noGrp="1"/>
          </p:cNvSpPr>
          <p:nvPr>
            <p:ph sz="quarter" idx="15"/>
          </p:nvPr>
        </p:nvSpPr>
        <p:spPr>
          <a:xfrm>
            <a:off x="457200" y="1558412"/>
            <a:ext cx="3711039" cy="3096715"/>
          </a:xfrm>
        </p:spPr>
        <p:txBody>
          <a:bodyPr/>
          <a:lstStyle/>
          <a:p>
            <a:pPr marL="0" lvl="0" indent="0">
              <a:spcBef>
                <a:spcPts val="0"/>
              </a:spcBef>
              <a:buSzPts val="2200"/>
              <a:buNone/>
            </a:pPr>
            <a:r>
              <a:rPr lang="en-US" sz="2000" noProof="0" dirty="0"/>
              <a:t>Five economists analyzed 6 months of Uber rides in New York, San Francisco, Chicago, and Los Angeles in 2015 to estimate the demand curve for Uber rides.</a:t>
            </a:r>
          </a:p>
          <a:p>
            <a:pPr marL="0" lvl="0" indent="0">
              <a:spcBef>
                <a:spcPts val="1200"/>
              </a:spcBef>
              <a:buSzPts val="2200"/>
              <a:buNone/>
            </a:pPr>
            <a:r>
              <a:rPr lang="en-US" sz="2000" noProof="0" dirty="0"/>
              <a:t>111 million rides were taken, with an average price of $13.30.</a:t>
            </a:r>
          </a:p>
        </p:txBody>
      </p:sp>
      <p:graphicFrame>
        <p:nvGraphicFramePr>
          <p:cNvPr id="8" name="Object 7" descr="C S = area of shaded triangle. = one half times left parenthesis 111 million minus 0 right parenthesis times left parenthesis 65.17 dollars minus 13.30 dollars right parenthesis. = 2.88 billion dollars per year."/>
          <p:cNvGraphicFramePr>
            <a:graphicFrameLocks noChangeAspect="1"/>
          </p:cNvGraphicFramePr>
          <p:nvPr>
            <p:extLst>
              <p:ext uri="{D42A27DB-BD31-4B8C-83A1-F6EECF244321}">
                <p14:modId xmlns:p14="http://schemas.microsoft.com/office/powerpoint/2010/main" val="4272014984"/>
              </p:ext>
            </p:extLst>
          </p:nvPr>
        </p:nvGraphicFramePr>
        <p:xfrm>
          <a:off x="468313" y="4839519"/>
          <a:ext cx="4579720" cy="1432497"/>
        </p:xfrm>
        <a:graphic>
          <a:graphicData uri="http://schemas.openxmlformats.org/presentationml/2006/ole">
            <mc:AlternateContent xmlns:mc="http://schemas.openxmlformats.org/markup-compatibility/2006">
              <mc:Choice xmlns:v="urn:schemas-microsoft-com:vml" Requires="v">
                <p:oleObj name="Equation" r:id="rId3" imgW="2958840" imgH="927000" progId="Equation.DSMT4">
                  <p:embed/>
                </p:oleObj>
              </mc:Choice>
              <mc:Fallback>
                <p:oleObj name="Equation" r:id="rId3" imgW="2958840" imgH="927000" progId="Equation.DSMT4">
                  <p:embed/>
                  <p:pic>
                    <p:nvPicPr>
                      <p:cNvPr id="8" name="Object 7" descr="C S = area of shaded triangle. = one half times left parenthesis 111 million minus 0 right parenthesis times left parenthesis 65.17 dollars minus 13.30 dollars right parenthesis. = 2.88 billion dollars per year."/>
                      <p:cNvPicPr/>
                      <p:nvPr/>
                    </p:nvPicPr>
                    <p:blipFill>
                      <a:blip r:embed="rId4"/>
                      <a:stretch>
                        <a:fillRect/>
                      </a:stretch>
                    </p:blipFill>
                    <p:spPr>
                      <a:xfrm>
                        <a:off x="468313" y="4839519"/>
                        <a:ext cx="4579720" cy="1432497"/>
                      </a:xfrm>
                      <a:prstGeom prst="rect">
                        <a:avLst/>
                      </a:prstGeom>
                    </p:spPr>
                  </p:pic>
                </p:oleObj>
              </mc:Fallback>
            </mc:AlternateContent>
          </a:graphicData>
        </a:graphic>
      </p:graphicFrame>
      <p:pic>
        <p:nvPicPr>
          <p:cNvPr id="3" name="Picture 2" descr="A graph depicts the total consumer surplus for Uber, where the base ride price is $13.30. For long description in Notes pane, press F6."/>
          <p:cNvPicPr>
            <a:picLocks noChangeAspect="1"/>
          </p:cNvPicPr>
          <p:nvPr/>
        </p:nvPicPr>
        <p:blipFill>
          <a:blip r:embed="rId5"/>
          <a:stretch>
            <a:fillRect/>
          </a:stretch>
        </p:blipFill>
        <p:spPr>
          <a:xfrm>
            <a:off x="4298313" y="1569444"/>
            <a:ext cx="4413887" cy="2316681"/>
          </a:xfrm>
          <a:prstGeom prst="rect">
            <a:avLst/>
          </a:prstGeom>
        </p:spPr>
      </p:pic>
    </p:spTree>
    <p:extLst>
      <p:ext uri="{BB962C8B-B14F-4D97-AF65-F5344CB8AC3E}">
        <p14:creationId xmlns:p14="http://schemas.microsoft.com/office/powerpoint/2010/main" val="20866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Producer Surplus</a:t>
            </a:r>
          </a:p>
        </p:txBody>
      </p:sp>
      <p:sp>
        <p:nvSpPr>
          <p:cNvPr id="4" name="Content Placeholder 3"/>
          <p:cNvSpPr>
            <a:spLocks noGrp="1"/>
          </p:cNvSpPr>
          <p:nvPr>
            <p:ph sz="quarter" idx="13"/>
          </p:nvPr>
        </p:nvSpPr>
        <p:spPr>
          <a:xfrm>
            <a:off x="457200" y="1552574"/>
            <a:ext cx="8232128" cy="1713139"/>
          </a:xfrm>
        </p:spPr>
        <p:txBody>
          <a:bodyPr/>
          <a:lstStyle/>
          <a:p>
            <a:pPr marL="0" lvl="0" indent="0">
              <a:spcBef>
                <a:spcPts val="0"/>
              </a:spcBef>
              <a:buSzPts val="2200"/>
              <a:buNone/>
            </a:pPr>
            <a:r>
              <a:rPr lang="en-US" sz="2200" noProof="0" dirty="0"/>
              <a:t>Producer surplus can be thought of in much the same way as consumer surplus.</a:t>
            </a:r>
          </a:p>
          <a:p>
            <a:pPr marL="255600" lvl="0"/>
            <a:r>
              <a:rPr lang="en-US" sz="2200" noProof="0" dirty="0"/>
              <a:t>It is the difference between the lowest price a firm would accept for a good or service and the price it actually receives.</a:t>
            </a:r>
          </a:p>
        </p:txBody>
      </p:sp>
      <p:sp>
        <p:nvSpPr>
          <p:cNvPr id="5" name="Content Placeholder 4"/>
          <p:cNvSpPr>
            <a:spLocks noGrp="1"/>
          </p:cNvSpPr>
          <p:nvPr>
            <p:ph sz="quarter" idx="14"/>
          </p:nvPr>
        </p:nvSpPr>
        <p:spPr>
          <a:xfrm>
            <a:off x="457200" y="3384467"/>
            <a:ext cx="8232128" cy="1365663"/>
          </a:xfrm>
        </p:spPr>
        <p:txBody>
          <a:bodyPr/>
          <a:lstStyle/>
          <a:p>
            <a:pPr marL="0" lvl="0" indent="0">
              <a:buSzPts val="2200"/>
              <a:buNone/>
            </a:pPr>
            <a:r>
              <a:rPr lang="en-US" sz="2200" noProof="0" dirty="0"/>
              <a:t>What is the lowest price a firm would accept for a good or service?</a:t>
            </a:r>
          </a:p>
          <a:p>
            <a:pPr marL="255600" lvl="0"/>
            <a:r>
              <a:rPr lang="en-US" sz="2200" noProof="0" dirty="0"/>
              <a:t>The </a:t>
            </a:r>
            <a:r>
              <a:rPr lang="en-US" sz="2200" b="1" noProof="0" dirty="0"/>
              <a:t>marginal cost </a:t>
            </a:r>
            <a:r>
              <a:rPr lang="en-US" sz="2200" noProof="0" dirty="0"/>
              <a:t>of producing that good or service.</a:t>
            </a:r>
          </a:p>
        </p:txBody>
      </p:sp>
      <p:sp>
        <p:nvSpPr>
          <p:cNvPr id="6" name="Content Placeholder 5"/>
          <p:cNvSpPr>
            <a:spLocks noGrp="1"/>
          </p:cNvSpPr>
          <p:nvPr>
            <p:ph sz="quarter" idx="15"/>
          </p:nvPr>
        </p:nvSpPr>
        <p:spPr>
          <a:xfrm>
            <a:off x="457200" y="4868883"/>
            <a:ext cx="8232128" cy="855023"/>
          </a:xfrm>
        </p:spPr>
        <p:txBody>
          <a:bodyPr/>
          <a:lstStyle/>
          <a:p>
            <a:pPr marL="0" indent="0">
              <a:buNone/>
            </a:pPr>
            <a:r>
              <a:rPr lang="en-US" sz="2200" b="1" noProof="0" dirty="0"/>
              <a:t>Marginal cost</a:t>
            </a:r>
            <a:r>
              <a:rPr lang="en-US" sz="2200" noProof="0" dirty="0"/>
              <a:t>: The change in a firm’s total cost from producing one more unit of a good or service.</a:t>
            </a:r>
          </a:p>
        </p:txBody>
      </p:sp>
    </p:spTree>
    <p:extLst>
      <p:ext uri="{BB962C8B-B14F-4D97-AF65-F5344CB8AC3E}">
        <p14:creationId xmlns:p14="http://schemas.microsoft.com/office/powerpoint/2010/main" val="11361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56764" cy="1097279"/>
          </a:xfrm>
        </p:spPr>
        <p:txBody>
          <a:bodyPr/>
          <a:lstStyle/>
          <a:p>
            <a:r>
              <a:rPr lang="en-US" sz="3200" noProof="0" dirty="0"/>
              <a:t>Figure 4.4 Measuring Producer Surplus </a:t>
            </a:r>
            <a:r>
              <a:rPr lang="en-US" sz="2000" b="0" noProof="0" dirty="0"/>
              <a:t>(1 of 2)</a:t>
            </a:r>
            <a:endParaRPr lang="en-US" sz="2000" noProof="0" dirty="0"/>
          </a:p>
        </p:txBody>
      </p:sp>
      <p:sp>
        <p:nvSpPr>
          <p:cNvPr id="6" name="Content Placeholder 5"/>
          <p:cNvSpPr>
            <a:spLocks noGrp="1"/>
          </p:cNvSpPr>
          <p:nvPr>
            <p:ph sz="quarter" idx="15"/>
          </p:nvPr>
        </p:nvSpPr>
        <p:spPr>
          <a:xfrm>
            <a:off x="457200" y="1558412"/>
            <a:ext cx="3699164" cy="3868611"/>
          </a:xfrm>
        </p:spPr>
        <p:txBody>
          <a:bodyPr/>
          <a:lstStyle/>
          <a:p>
            <a:pPr marL="0" lvl="0" indent="0">
              <a:buSzPts val="2200"/>
              <a:buNone/>
            </a:pPr>
            <a:r>
              <a:rPr lang="en-US" sz="2200" noProof="0" dirty="0">
                <a:solidFill>
                  <a:schemeClr val="tx1"/>
                </a:solidFill>
              </a:rPr>
              <a:t>Heavenly Tea is a (very small) producer of chai tea.</a:t>
            </a:r>
          </a:p>
          <a:p>
            <a:pPr marL="0" lvl="0" indent="0">
              <a:buSzPts val="2200"/>
              <a:buNone/>
            </a:pPr>
            <a:r>
              <a:rPr lang="en-US" sz="2200" noProof="0" dirty="0">
                <a:solidFill>
                  <a:schemeClr val="tx1"/>
                </a:solidFill>
              </a:rPr>
              <a:t>When the market price of tea is $2.00, Heavenly Tea receives a producer surplus of $0.75 on the first cup (the area of rectangle </a:t>
            </a:r>
            <a:r>
              <a:rPr lang="en-US" sz="2200" i="1" noProof="0" dirty="0">
                <a:solidFill>
                  <a:schemeClr val="tx1"/>
                </a:solidFill>
              </a:rPr>
              <a:t>A</a:t>
            </a:r>
            <a:r>
              <a:rPr lang="en-US" sz="2200" noProof="0" dirty="0">
                <a:solidFill>
                  <a:schemeClr val="tx1"/>
                </a:solidFill>
              </a:rPr>
              <a:t>), $0.50 on the second cup (rectangle </a:t>
            </a:r>
            <a:r>
              <a:rPr lang="en-US" sz="2200" i="1" noProof="0" dirty="0">
                <a:solidFill>
                  <a:schemeClr val="tx1"/>
                </a:solidFill>
              </a:rPr>
              <a:t>B</a:t>
            </a:r>
            <a:r>
              <a:rPr lang="en-US" sz="2200" noProof="0" dirty="0">
                <a:solidFill>
                  <a:schemeClr val="tx1"/>
                </a:solidFill>
              </a:rPr>
              <a:t>), and $0.25 on the third cup (rectangle </a:t>
            </a:r>
            <a:r>
              <a:rPr lang="en-US" sz="2200" i="1" noProof="0" dirty="0">
                <a:solidFill>
                  <a:schemeClr val="tx1"/>
                </a:solidFill>
              </a:rPr>
              <a:t>C</a:t>
            </a:r>
            <a:r>
              <a:rPr lang="en-US" sz="2200" noProof="0" dirty="0">
                <a:solidFill>
                  <a:schemeClr val="tx1"/>
                </a:solidFill>
              </a:rPr>
              <a:t>).</a:t>
            </a:r>
          </a:p>
        </p:txBody>
      </p:sp>
      <p:pic>
        <p:nvPicPr>
          <p:cNvPr id="3" name="Picture 2" descr="Graph A depict measuring producer surplus for Heavenly Tea and the total producer surplus for chai tea, when market price is $2.00. For long description in Notes pane, press F6."/>
          <p:cNvPicPr>
            <a:picLocks noChangeAspect="1"/>
          </p:cNvPicPr>
          <p:nvPr/>
        </p:nvPicPr>
        <p:blipFill>
          <a:blip r:embed="rId3"/>
          <a:stretch>
            <a:fillRect/>
          </a:stretch>
        </p:blipFill>
        <p:spPr>
          <a:xfrm>
            <a:off x="4420244" y="1565358"/>
            <a:ext cx="4291956" cy="3761558"/>
          </a:xfrm>
          <a:prstGeom prst="rect">
            <a:avLst/>
          </a:prstGeom>
        </p:spPr>
      </p:pic>
    </p:spTree>
    <p:extLst>
      <p:ext uri="{BB962C8B-B14F-4D97-AF65-F5344CB8AC3E}">
        <p14:creationId xmlns:p14="http://schemas.microsoft.com/office/powerpoint/2010/main" val="56094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463642" cy="1097279"/>
          </a:xfrm>
        </p:spPr>
        <p:txBody>
          <a:bodyPr/>
          <a:lstStyle/>
          <a:p>
            <a:r>
              <a:rPr lang="en-US" sz="3200" noProof="0" dirty="0"/>
              <a:t>Figure 4.4 Measuring Producer Surplus </a:t>
            </a:r>
            <a:r>
              <a:rPr lang="en-US" sz="2000" b="0" noProof="0" dirty="0"/>
              <a:t>(2 of 2)</a:t>
            </a:r>
            <a:endParaRPr lang="en-US" sz="2000" noProof="0" dirty="0"/>
          </a:p>
        </p:txBody>
      </p:sp>
      <p:sp>
        <p:nvSpPr>
          <p:cNvPr id="6" name="Content Placeholder 5"/>
          <p:cNvSpPr>
            <a:spLocks noGrp="1"/>
          </p:cNvSpPr>
          <p:nvPr>
            <p:ph sz="quarter" idx="15"/>
          </p:nvPr>
        </p:nvSpPr>
        <p:spPr>
          <a:xfrm>
            <a:off x="457201" y="1558413"/>
            <a:ext cx="3056708" cy="4437438"/>
          </a:xfrm>
        </p:spPr>
        <p:txBody>
          <a:bodyPr/>
          <a:lstStyle/>
          <a:p>
            <a:pPr marL="0" lvl="0" indent="0">
              <a:buSzPts val="2200"/>
              <a:buNone/>
            </a:pPr>
            <a:r>
              <a:rPr lang="en-US" sz="2000" noProof="0" dirty="0"/>
              <a:t>The total amount of producer surplus tea sellers receive from selling chai tea can be calculated by adding up the individual producer surplus received on every cup sold.</a:t>
            </a:r>
          </a:p>
          <a:p>
            <a:pPr marL="0" lvl="0" indent="0">
              <a:buSzPts val="2200"/>
              <a:buNone/>
            </a:pPr>
            <a:r>
              <a:rPr lang="en-US" sz="2000" noProof="0" dirty="0"/>
              <a:t>Total producer surplus is equal to the area above the supply curve and below the market price of $2.00.</a:t>
            </a:r>
          </a:p>
        </p:txBody>
      </p:sp>
      <p:pic>
        <p:nvPicPr>
          <p:cNvPr id="3" name="Picture 2" descr="Graph B depict measuring producer surplus for Heavenly Tea and the total producer surplus for chai tea, when market price is $2.00. For long description in Notes pane, press F6."/>
          <p:cNvPicPr>
            <a:picLocks noChangeAspect="1"/>
          </p:cNvPicPr>
          <p:nvPr/>
        </p:nvPicPr>
        <p:blipFill>
          <a:blip r:embed="rId3"/>
          <a:stretch>
            <a:fillRect/>
          </a:stretch>
        </p:blipFill>
        <p:spPr>
          <a:xfrm>
            <a:off x="3837975" y="1573390"/>
            <a:ext cx="4865030" cy="3505504"/>
          </a:xfrm>
          <a:prstGeom prst="rect">
            <a:avLst/>
          </a:prstGeom>
        </p:spPr>
      </p:pic>
    </p:spTree>
    <p:extLst>
      <p:ext uri="{BB962C8B-B14F-4D97-AF65-F5344CB8AC3E}">
        <p14:creationId xmlns:p14="http://schemas.microsoft.com/office/powerpoint/2010/main" val="42894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What Do Consumer Surplus and Producer Surplus Measure?</a:t>
            </a:r>
          </a:p>
        </p:txBody>
      </p:sp>
      <p:sp>
        <p:nvSpPr>
          <p:cNvPr id="4" name="Content Placeholder 3"/>
          <p:cNvSpPr>
            <a:spLocks noGrp="1"/>
          </p:cNvSpPr>
          <p:nvPr>
            <p:ph sz="quarter" idx="13"/>
          </p:nvPr>
        </p:nvSpPr>
        <p:spPr>
          <a:xfrm>
            <a:off x="457200" y="1556327"/>
            <a:ext cx="8229600" cy="2196276"/>
          </a:xfrm>
        </p:spPr>
        <p:txBody>
          <a:bodyPr/>
          <a:lstStyle/>
          <a:p>
            <a:pPr marL="0" lvl="0" indent="0">
              <a:spcBef>
                <a:spcPts val="0"/>
              </a:spcBef>
              <a:buSzPts val="2200"/>
              <a:buNone/>
            </a:pPr>
            <a:r>
              <a:rPr lang="en-US" noProof="0" dirty="0"/>
              <a:t>Consumer surplus measures the </a:t>
            </a:r>
            <a:r>
              <a:rPr lang="en-US" b="1" noProof="0" dirty="0"/>
              <a:t>net</a:t>
            </a:r>
            <a:r>
              <a:rPr lang="en-US" noProof="0" dirty="0"/>
              <a:t> benefit to consumers from participating in a market rather than the </a:t>
            </a:r>
            <a:r>
              <a:rPr lang="en-US" b="1" noProof="0" dirty="0"/>
              <a:t>total</a:t>
            </a:r>
            <a:r>
              <a:rPr lang="en-US" noProof="0" dirty="0"/>
              <a:t> benefit.</a:t>
            </a:r>
          </a:p>
          <a:p>
            <a:pPr marL="255600" lvl="0"/>
            <a:r>
              <a:rPr lang="en-US" noProof="0" dirty="0"/>
              <a:t>Consumer surplus in a market is equal to the total benefit received by consumers (measured in dollars) minus the total amount they must pay to buy the good or service.</a:t>
            </a:r>
          </a:p>
        </p:txBody>
      </p:sp>
      <p:sp>
        <p:nvSpPr>
          <p:cNvPr id="5" name="Content Placeholder 4"/>
          <p:cNvSpPr>
            <a:spLocks noGrp="1"/>
          </p:cNvSpPr>
          <p:nvPr>
            <p:ph sz="quarter" idx="14"/>
          </p:nvPr>
        </p:nvSpPr>
        <p:spPr>
          <a:xfrm>
            <a:off x="457200" y="3865049"/>
            <a:ext cx="7819901" cy="2336800"/>
          </a:xfrm>
        </p:spPr>
        <p:txBody>
          <a:bodyPr/>
          <a:lstStyle/>
          <a:p>
            <a:pPr marL="0" lvl="0" indent="0">
              <a:buSzPts val="2200"/>
              <a:buNone/>
            </a:pPr>
            <a:r>
              <a:rPr lang="en-US" noProof="0" dirty="0"/>
              <a:t>Similarly, producer surplus measures the </a:t>
            </a:r>
            <a:r>
              <a:rPr lang="en-US" b="1" noProof="0" dirty="0"/>
              <a:t>net</a:t>
            </a:r>
            <a:r>
              <a:rPr lang="en-US" noProof="0" dirty="0"/>
              <a:t> benefit received by producers from participating in a market.</a:t>
            </a:r>
          </a:p>
          <a:p>
            <a:pPr marL="255600" lvl="0"/>
            <a:r>
              <a:rPr lang="en-US" noProof="0" dirty="0"/>
              <a:t>Producer surplus in a market is equal to the total amount firms receive from consumers minus the cost of providing the good or service.</a:t>
            </a:r>
          </a:p>
        </p:txBody>
      </p:sp>
    </p:spTree>
    <p:extLst>
      <p:ext uri="{BB962C8B-B14F-4D97-AF65-F5344CB8AC3E}">
        <p14:creationId xmlns:p14="http://schemas.microsoft.com/office/powerpoint/2010/main" val="32171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4.2 The Efficiency of Competitive Markets</a:t>
            </a:r>
          </a:p>
        </p:txBody>
      </p:sp>
      <p:sp>
        <p:nvSpPr>
          <p:cNvPr id="4" name="Content Placeholder 3"/>
          <p:cNvSpPr>
            <a:spLocks noGrp="1"/>
          </p:cNvSpPr>
          <p:nvPr>
            <p:ph sz="quarter" idx="13"/>
          </p:nvPr>
        </p:nvSpPr>
        <p:spPr>
          <a:xfrm>
            <a:off x="457200" y="1511678"/>
            <a:ext cx="8229600" cy="455667"/>
          </a:xfrm>
        </p:spPr>
        <p:txBody>
          <a:bodyPr/>
          <a:lstStyle/>
          <a:p>
            <a:pPr marL="432" indent="0">
              <a:buNone/>
            </a:pPr>
            <a:r>
              <a:rPr lang="en-US" sz="2000" b="1" noProof="0" dirty="0"/>
              <a:t>Explain the concept of economic efficiency.</a:t>
            </a:r>
          </a:p>
        </p:txBody>
      </p:sp>
      <p:sp>
        <p:nvSpPr>
          <p:cNvPr id="5" name="Content Placeholder 4"/>
          <p:cNvSpPr>
            <a:spLocks noGrp="1"/>
          </p:cNvSpPr>
          <p:nvPr>
            <p:ph sz="quarter" idx="14"/>
          </p:nvPr>
        </p:nvSpPr>
        <p:spPr>
          <a:xfrm>
            <a:off x="457200" y="2125684"/>
            <a:ext cx="8104909" cy="3586348"/>
          </a:xfrm>
        </p:spPr>
        <p:txBody>
          <a:bodyPr/>
          <a:lstStyle/>
          <a:p>
            <a:pPr marL="0" lvl="0" indent="0">
              <a:spcBef>
                <a:spcPts val="0"/>
              </a:spcBef>
              <a:buSzPts val="2200"/>
              <a:buNone/>
            </a:pPr>
            <a:r>
              <a:rPr lang="en-US" noProof="0" dirty="0"/>
              <a:t>We can think about efficiency in a market in two ways:</a:t>
            </a:r>
          </a:p>
          <a:p>
            <a:pPr marL="432000" lvl="0" indent="-432000">
              <a:buFont typeface="Arial"/>
              <a:buAutoNum type="arabicPeriod"/>
            </a:pPr>
            <a:r>
              <a:rPr lang="en-US" noProof="0" dirty="0"/>
              <a:t>A market is efficient if all trades take place where the </a:t>
            </a:r>
            <a:r>
              <a:rPr lang="en-US" b="1" noProof="0" dirty="0"/>
              <a:t>marginal benefit </a:t>
            </a:r>
            <a:r>
              <a:rPr lang="en-US" noProof="0" dirty="0"/>
              <a:t>exceeds the </a:t>
            </a:r>
            <a:r>
              <a:rPr lang="en-US" b="1" noProof="0" dirty="0"/>
              <a:t>marginal cost</a:t>
            </a:r>
            <a:r>
              <a:rPr lang="en-US" noProof="0" dirty="0"/>
              <a:t>,</a:t>
            </a:r>
            <a:r>
              <a:rPr lang="en-US" i="1" noProof="0" dirty="0"/>
              <a:t> </a:t>
            </a:r>
            <a:r>
              <a:rPr lang="en-US" noProof="0" dirty="0"/>
              <a:t>and no other trades take place.</a:t>
            </a:r>
          </a:p>
          <a:p>
            <a:pPr marL="432000" lvl="0" indent="-432000">
              <a:buFont typeface="Arial"/>
              <a:buAutoNum type="arabicPeriod"/>
            </a:pPr>
            <a:r>
              <a:rPr lang="en-US" noProof="0" dirty="0"/>
              <a:t>A market is efficient if it maximizes the sum of consumer surplus and producer surplus (i.e.</a:t>
            </a:r>
            <a:r>
              <a:rPr lang="en-US" noProof="0" dirty="0">
                <a:solidFill>
                  <a:srgbClr val="FF0000"/>
                </a:solidFill>
              </a:rPr>
              <a:t>,</a:t>
            </a:r>
            <a:r>
              <a:rPr lang="en-US" noProof="0" dirty="0"/>
              <a:t> the total net benefit to consumers and firms), known as the </a:t>
            </a:r>
            <a:r>
              <a:rPr lang="en-US" b="1" noProof="0" dirty="0"/>
              <a:t>economic surplus</a:t>
            </a:r>
            <a:r>
              <a:rPr lang="en-US" noProof="0" dirty="0"/>
              <a:t>.</a:t>
            </a:r>
          </a:p>
        </p:txBody>
      </p:sp>
    </p:spTree>
    <p:extLst>
      <p:ext uri="{BB962C8B-B14F-4D97-AF65-F5344CB8AC3E}">
        <p14:creationId xmlns:p14="http://schemas.microsoft.com/office/powerpoint/2010/main" val="11467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4.5 Marginal Benefit Equals Marginal Cost Only at the Competitive Equilibrium </a:t>
            </a:r>
            <a:r>
              <a:rPr lang="en-US" sz="2000" b="0" noProof="0" dirty="0"/>
              <a:t>(1 of 2)</a:t>
            </a:r>
            <a:endParaRPr lang="en-US" sz="2000" noProof="0" dirty="0"/>
          </a:p>
        </p:txBody>
      </p:sp>
      <p:sp>
        <p:nvSpPr>
          <p:cNvPr id="6" name="Content Placeholder 5"/>
          <p:cNvSpPr>
            <a:spLocks noGrp="1"/>
          </p:cNvSpPr>
          <p:nvPr>
            <p:ph sz="quarter" idx="15"/>
          </p:nvPr>
        </p:nvSpPr>
        <p:spPr>
          <a:xfrm>
            <a:off x="457200" y="1558413"/>
            <a:ext cx="3307278" cy="4440606"/>
          </a:xfrm>
        </p:spPr>
        <p:txBody>
          <a:bodyPr/>
          <a:lstStyle/>
          <a:p>
            <a:pPr marL="0" lvl="0" indent="0">
              <a:spcBef>
                <a:spcPts val="0"/>
              </a:spcBef>
              <a:buSzPts val="2200"/>
              <a:buNone/>
            </a:pPr>
            <a:r>
              <a:rPr lang="en-US" sz="2200" noProof="0" dirty="0"/>
              <a:t>Recall that the demand curve describes the marginal benefit of each additional cup of tea, while the supply curve describes the marginal cost of each additional cup of tea.</a:t>
            </a:r>
          </a:p>
          <a:p>
            <a:pPr marL="0" lvl="0" indent="0">
              <a:buSzPts val="2200"/>
              <a:buNone/>
            </a:pPr>
            <a:r>
              <a:rPr lang="en-US" sz="2200" noProof="0" dirty="0"/>
              <a:t>If the quantity is too low, the value to consumers of the next unit exceeds the cost to producers.</a:t>
            </a:r>
          </a:p>
        </p:txBody>
      </p:sp>
      <p:pic>
        <p:nvPicPr>
          <p:cNvPr id="3" name="Picture 2" descr="The marginal benefit and marginal cost are represented on the x y plane. For long description in Notes pane, press F6."/>
          <p:cNvPicPr>
            <a:picLocks noChangeAspect="1"/>
          </p:cNvPicPr>
          <p:nvPr/>
        </p:nvPicPr>
        <p:blipFill>
          <a:blip r:embed="rId3"/>
          <a:stretch>
            <a:fillRect/>
          </a:stretch>
        </p:blipFill>
        <p:spPr>
          <a:xfrm>
            <a:off x="4074825" y="1579330"/>
            <a:ext cx="4615072" cy="3298222"/>
          </a:xfrm>
          <a:prstGeom prst="rect">
            <a:avLst/>
          </a:prstGeom>
        </p:spPr>
      </p:pic>
    </p:spTree>
    <p:extLst>
      <p:ext uri="{BB962C8B-B14F-4D97-AF65-F5344CB8AC3E}">
        <p14:creationId xmlns:p14="http://schemas.microsoft.com/office/powerpoint/2010/main" val="41494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4.5 Marginal Benefit Equals Marginal Cost Only at the Competitive Equilibrium </a:t>
            </a:r>
            <a:r>
              <a:rPr lang="en-US" sz="2000" b="0" noProof="0" dirty="0"/>
              <a:t>(2 of 2)</a:t>
            </a:r>
            <a:endParaRPr lang="en-US" sz="2000" noProof="0" dirty="0"/>
          </a:p>
        </p:txBody>
      </p:sp>
      <p:sp>
        <p:nvSpPr>
          <p:cNvPr id="6" name="Content Placeholder 5"/>
          <p:cNvSpPr>
            <a:spLocks noGrp="1"/>
          </p:cNvSpPr>
          <p:nvPr>
            <p:ph sz="quarter" idx="15"/>
          </p:nvPr>
        </p:nvSpPr>
        <p:spPr>
          <a:xfrm>
            <a:off x="457200" y="1558412"/>
            <a:ext cx="3081647" cy="4509879"/>
          </a:xfrm>
        </p:spPr>
        <p:txBody>
          <a:bodyPr/>
          <a:lstStyle/>
          <a:p>
            <a:pPr marL="0" lvl="0" indent="0">
              <a:spcBef>
                <a:spcPts val="0"/>
              </a:spcBef>
              <a:buSzPts val="2200"/>
              <a:buNone/>
            </a:pPr>
            <a:r>
              <a:rPr lang="en-US" sz="2200" noProof="0" dirty="0"/>
              <a:t>If the quantity is too high, the cost to producers of the last unit is greater than the value consumers derive from it.</a:t>
            </a:r>
          </a:p>
          <a:p>
            <a:pPr marL="0" lvl="0" indent="0">
              <a:spcBef>
                <a:spcPts val="1200"/>
              </a:spcBef>
              <a:buSzPts val="2200"/>
              <a:buNone/>
            </a:pPr>
            <a:r>
              <a:rPr lang="en-US" sz="2200" noProof="0" dirty="0"/>
              <a:t>Only at the competitive equilibrium is the last unit valued by consumers and producers equally—economic efficiency.</a:t>
            </a:r>
          </a:p>
        </p:txBody>
      </p:sp>
      <p:pic>
        <p:nvPicPr>
          <p:cNvPr id="3" name="Picture 2" descr="A graph depicts when marginal benefit equals marginal cost only at competitive equilibrium for chai tea sales. For long description in Notes pane, press F6."/>
          <p:cNvPicPr>
            <a:picLocks noChangeAspect="1"/>
          </p:cNvPicPr>
          <p:nvPr/>
        </p:nvPicPr>
        <p:blipFill>
          <a:blip r:embed="rId3"/>
          <a:stretch>
            <a:fillRect/>
          </a:stretch>
        </p:blipFill>
        <p:spPr>
          <a:xfrm>
            <a:off x="3730438" y="1568127"/>
            <a:ext cx="5029636" cy="2993395"/>
          </a:xfrm>
          <a:prstGeom prst="rect">
            <a:avLst/>
          </a:prstGeom>
        </p:spPr>
      </p:pic>
    </p:spTree>
    <p:extLst>
      <p:ext uri="{BB962C8B-B14F-4D97-AF65-F5344CB8AC3E}">
        <p14:creationId xmlns:p14="http://schemas.microsoft.com/office/powerpoint/2010/main" val="40077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1"/>
            <a:ext cx="8232775" cy="3626680"/>
          </a:xfrm>
        </p:spPr>
        <p:txBody>
          <a:bodyPr/>
          <a:lstStyle/>
          <a:p>
            <a:pPr marL="0" lvl="0" indent="0">
              <a:spcBef>
                <a:spcPts val="0"/>
              </a:spcBef>
              <a:buSzPts val="2200"/>
              <a:buNone/>
            </a:pPr>
            <a:r>
              <a:rPr lang="en-US" b="1" noProof="0" dirty="0">
                <a:solidFill>
                  <a:srgbClr val="007FA3"/>
                </a:solidFill>
              </a:rPr>
              <a:t>4.1</a:t>
            </a:r>
            <a:r>
              <a:rPr lang="en-US" b="1" noProof="0" dirty="0">
                <a:solidFill>
                  <a:srgbClr val="0070C0"/>
                </a:solidFill>
              </a:rPr>
              <a:t> </a:t>
            </a:r>
            <a:r>
              <a:rPr lang="en-US" noProof="0" dirty="0"/>
              <a:t>Consumer Surplus and Producer Surplus</a:t>
            </a:r>
          </a:p>
          <a:p>
            <a:pPr marL="0" lvl="0" indent="0">
              <a:buSzPts val="2200"/>
              <a:buNone/>
            </a:pPr>
            <a:r>
              <a:rPr lang="en-US" b="1" noProof="0" dirty="0">
                <a:solidFill>
                  <a:srgbClr val="007FA3"/>
                </a:solidFill>
              </a:rPr>
              <a:t>4.2</a:t>
            </a:r>
            <a:r>
              <a:rPr lang="en-US" b="1" noProof="0" dirty="0">
                <a:solidFill>
                  <a:srgbClr val="0070C0"/>
                </a:solidFill>
              </a:rPr>
              <a:t> </a:t>
            </a:r>
            <a:r>
              <a:rPr lang="en-US" noProof="0" dirty="0"/>
              <a:t>The Efficiency of Competitive Markets</a:t>
            </a:r>
          </a:p>
          <a:p>
            <a:pPr marL="0" lvl="0" indent="0">
              <a:buSzPts val="2200"/>
              <a:buNone/>
            </a:pPr>
            <a:r>
              <a:rPr lang="en-US" b="1" noProof="0" dirty="0">
                <a:solidFill>
                  <a:srgbClr val="007FA3"/>
                </a:solidFill>
              </a:rPr>
              <a:t>4.3</a:t>
            </a:r>
            <a:r>
              <a:rPr lang="en-US" b="1" noProof="0" dirty="0">
                <a:solidFill>
                  <a:srgbClr val="0070C0"/>
                </a:solidFill>
              </a:rPr>
              <a:t> </a:t>
            </a:r>
            <a:r>
              <a:rPr lang="en-US" noProof="0" dirty="0"/>
              <a:t>Government Intervention in the Market: Price Floors and Price Ceilings</a:t>
            </a:r>
          </a:p>
          <a:p>
            <a:pPr marL="0" lvl="0" indent="0">
              <a:buSzPts val="2200"/>
              <a:buNone/>
            </a:pPr>
            <a:r>
              <a:rPr lang="en-US" b="1" noProof="0" dirty="0">
                <a:solidFill>
                  <a:srgbClr val="007FA3"/>
                </a:solidFill>
              </a:rPr>
              <a:t>4.4</a:t>
            </a:r>
            <a:r>
              <a:rPr lang="en-US" noProof="0" dirty="0">
                <a:solidFill>
                  <a:srgbClr val="0070C0"/>
                </a:solidFill>
              </a:rPr>
              <a:t> </a:t>
            </a:r>
            <a:r>
              <a:rPr lang="en-US" noProof="0" dirty="0"/>
              <a:t>The Economic Effect of Taxes</a:t>
            </a:r>
          </a:p>
          <a:p>
            <a:pPr marL="0" lvl="0" indent="0">
              <a:buSzPts val="2200"/>
              <a:buNone/>
            </a:pPr>
            <a:r>
              <a:rPr lang="en-US" b="1" noProof="0" dirty="0">
                <a:solidFill>
                  <a:schemeClr val="tx2"/>
                </a:solidFill>
              </a:rPr>
              <a:t>Appendix: </a:t>
            </a:r>
            <a:r>
              <a:rPr lang="en-US" noProof="0" dirty="0"/>
              <a:t>Quantitative Demand and Supply Analysis</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4.6 Economic Surplus Equals the Sum of Consumer Surplus and Producer Surplus</a:t>
            </a:r>
          </a:p>
        </p:txBody>
      </p:sp>
      <p:sp>
        <p:nvSpPr>
          <p:cNvPr id="6" name="Content Placeholder 5"/>
          <p:cNvSpPr>
            <a:spLocks noGrp="1"/>
          </p:cNvSpPr>
          <p:nvPr>
            <p:ph sz="quarter" idx="15"/>
          </p:nvPr>
        </p:nvSpPr>
        <p:spPr>
          <a:xfrm>
            <a:off x="457200" y="1558412"/>
            <a:ext cx="3093522" cy="4509879"/>
          </a:xfrm>
        </p:spPr>
        <p:txBody>
          <a:bodyPr/>
          <a:lstStyle/>
          <a:p>
            <a:pPr marL="0" lvl="0" indent="0">
              <a:spcBef>
                <a:spcPts val="0"/>
              </a:spcBef>
              <a:buSzPts val="2200"/>
              <a:buNone/>
            </a:pPr>
            <a:r>
              <a:rPr lang="en-US" sz="2000" noProof="0" dirty="0"/>
              <a:t>The figure shows the economic surplus (the sum of consumer surplus and producer surplus) in the market for chai tea.</a:t>
            </a:r>
          </a:p>
          <a:p>
            <a:pPr marL="0" lvl="0" indent="0">
              <a:spcBef>
                <a:spcPts val="1200"/>
              </a:spcBef>
              <a:buSzPts val="2200"/>
              <a:buNone/>
            </a:pPr>
            <a:r>
              <a:rPr lang="en-US" sz="2000" noProof="0" dirty="0"/>
              <a:t>At the competitive equilibrium quantity, the economic surplus is maximized.</a:t>
            </a:r>
          </a:p>
          <a:p>
            <a:pPr marL="0" lvl="0" indent="0">
              <a:spcBef>
                <a:spcPts val="1200"/>
              </a:spcBef>
              <a:buSzPts val="2200"/>
              <a:buNone/>
            </a:pPr>
            <a:r>
              <a:rPr lang="en-US" sz="2000" b="1" noProof="0" dirty="0"/>
              <a:t>Our two concepts of economic efficiency result in the same level of output!</a:t>
            </a:r>
          </a:p>
        </p:txBody>
      </p:sp>
      <p:pic>
        <p:nvPicPr>
          <p:cNvPr id="3" name="Picture 2" descr="A graph depicts an example of when economic surplus equals the sum of consumer surplus and producer surplus, with equilibrium of $2.00. For long description in Notes pane, press F6."/>
          <p:cNvPicPr>
            <a:picLocks noChangeAspect="1"/>
          </p:cNvPicPr>
          <p:nvPr/>
        </p:nvPicPr>
        <p:blipFill>
          <a:blip r:embed="rId3"/>
          <a:stretch>
            <a:fillRect/>
          </a:stretch>
        </p:blipFill>
        <p:spPr>
          <a:xfrm>
            <a:off x="3833963" y="1561402"/>
            <a:ext cx="4852837" cy="3145809"/>
          </a:xfrm>
          <a:prstGeom prst="rect">
            <a:avLst/>
          </a:prstGeom>
        </p:spPr>
      </p:pic>
    </p:spTree>
    <p:extLst>
      <p:ext uri="{BB962C8B-B14F-4D97-AF65-F5344CB8AC3E}">
        <p14:creationId xmlns:p14="http://schemas.microsoft.com/office/powerpoint/2010/main" val="81856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4.7 When a Market Is Not in Equilibrium, There Is a Deadweight Loss </a:t>
            </a:r>
            <a:r>
              <a:rPr lang="en-US" sz="2000" b="0" noProof="0" dirty="0"/>
              <a:t>(1 of 2)</a:t>
            </a:r>
            <a:endParaRPr lang="en-US" sz="2000" noProof="0" dirty="0"/>
          </a:p>
        </p:txBody>
      </p:sp>
      <p:sp>
        <p:nvSpPr>
          <p:cNvPr id="6" name="Content Placeholder 5"/>
          <p:cNvSpPr>
            <a:spLocks noGrp="1"/>
          </p:cNvSpPr>
          <p:nvPr>
            <p:ph sz="quarter" idx="15"/>
          </p:nvPr>
        </p:nvSpPr>
        <p:spPr>
          <a:xfrm>
            <a:off x="457200" y="1558412"/>
            <a:ext cx="3283527" cy="4750313"/>
          </a:xfrm>
        </p:spPr>
        <p:txBody>
          <a:bodyPr/>
          <a:lstStyle/>
          <a:p>
            <a:pPr marL="0" lvl="0" indent="0">
              <a:spcBef>
                <a:spcPts val="0"/>
              </a:spcBef>
              <a:buSzPts val="2200"/>
              <a:buNone/>
            </a:pPr>
            <a:r>
              <a:rPr lang="en-US" sz="2000" dirty="0">
                <a:solidFill>
                  <a:schemeClr val="tx1"/>
                </a:solidFill>
              </a:rPr>
              <a:t>When the price of chai tea is $2.20 instead of $2.00, consumer surplus declines from an amount equal to the sum of areas </a:t>
            </a:r>
            <a:r>
              <a:rPr lang="en-US" sz="2000" i="1" dirty="0">
                <a:solidFill>
                  <a:schemeClr val="tx1"/>
                </a:solidFill>
              </a:rPr>
              <a:t>A</a:t>
            </a:r>
            <a:r>
              <a:rPr lang="en-US" sz="2000" dirty="0">
                <a:solidFill>
                  <a:schemeClr val="tx1"/>
                </a:solidFill>
              </a:rPr>
              <a:t>, </a:t>
            </a:r>
            <a:r>
              <a:rPr lang="en-US" sz="2000" i="1" dirty="0">
                <a:solidFill>
                  <a:schemeClr val="tx1"/>
                </a:solidFill>
              </a:rPr>
              <a:t>B</a:t>
            </a:r>
            <a:r>
              <a:rPr lang="en-US" sz="2000" dirty="0">
                <a:solidFill>
                  <a:schemeClr val="tx1"/>
                </a:solidFill>
              </a:rPr>
              <a:t>, and </a:t>
            </a:r>
            <a:r>
              <a:rPr lang="en-US" sz="2000" i="1" dirty="0">
                <a:solidFill>
                  <a:schemeClr val="tx1"/>
                </a:solidFill>
              </a:rPr>
              <a:t>C</a:t>
            </a:r>
            <a:r>
              <a:rPr lang="en-US" sz="2000" dirty="0">
                <a:solidFill>
                  <a:schemeClr val="tx1"/>
                </a:solidFill>
              </a:rPr>
              <a:t> to just area </a:t>
            </a:r>
            <a:r>
              <a:rPr lang="en-US" sz="2000" i="1" dirty="0">
                <a:solidFill>
                  <a:schemeClr val="tx1"/>
                </a:solidFill>
              </a:rPr>
              <a:t>A</a:t>
            </a:r>
            <a:r>
              <a:rPr lang="en-US" sz="2000" dirty="0">
                <a:solidFill>
                  <a:schemeClr val="tx1"/>
                </a:solidFill>
              </a:rPr>
              <a:t>.</a:t>
            </a:r>
          </a:p>
          <a:p>
            <a:pPr marL="0" lvl="0" indent="0">
              <a:buSzPts val="2200"/>
              <a:buNone/>
            </a:pPr>
            <a:r>
              <a:rPr lang="en-US" sz="2000" dirty="0">
                <a:solidFill>
                  <a:schemeClr val="tx1"/>
                </a:solidFill>
              </a:rPr>
              <a:t>Producer surplus increases from the sum of areas </a:t>
            </a:r>
            <a:r>
              <a:rPr lang="en-US" sz="2000" i="1" dirty="0">
                <a:solidFill>
                  <a:schemeClr val="tx1"/>
                </a:solidFill>
              </a:rPr>
              <a:t>D</a:t>
            </a:r>
            <a:r>
              <a:rPr lang="en-US" sz="2000" dirty="0">
                <a:solidFill>
                  <a:schemeClr val="tx1"/>
                </a:solidFill>
              </a:rPr>
              <a:t> and </a:t>
            </a:r>
            <a:r>
              <a:rPr lang="en-US" sz="2000" i="1" dirty="0">
                <a:solidFill>
                  <a:schemeClr val="tx1"/>
                </a:solidFill>
              </a:rPr>
              <a:t>E</a:t>
            </a:r>
            <a:r>
              <a:rPr lang="en-US" sz="2000" dirty="0">
                <a:solidFill>
                  <a:schemeClr val="tx1"/>
                </a:solidFill>
              </a:rPr>
              <a:t> to the sum of areas </a:t>
            </a:r>
            <a:r>
              <a:rPr lang="en-US" sz="2000" i="1" dirty="0">
                <a:solidFill>
                  <a:schemeClr val="tx1"/>
                </a:solidFill>
              </a:rPr>
              <a:t>B</a:t>
            </a:r>
            <a:r>
              <a:rPr lang="en-US" sz="2000" dirty="0">
                <a:solidFill>
                  <a:schemeClr val="tx1"/>
                </a:solidFill>
              </a:rPr>
              <a:t> and </a:t>
            </a:r>
            <a:r>
              <a:rPr lang="en-US" sz="2000" i="1" dirty="0">
                <a:solidFill>
                  <a:schemeClr val="tx1"/>
                </a:solidFill>
              </a:rPr>
              <a:t>D</a:t>
            </a:r>
            <a:r>
              <a:rPr lang="en-US" sz="2000" dirty="0">
                <a:solidFill>
                  <a:schemeClr val="tx1"/>
                </a:solidFill>
              </a:rPr>
              <a:t>.</a:t>
            </a:r>
          </a:p>
          <a:p>
            <a:pPr marL="0" lvl="0" indent="0">
              <a:buSzPts val="2200"/>
              <a:buNone/>
            </a:pPr>
            <a:r>
              <a:rPr lang="en-US" sz="2000" dirty="0">
                <a:solidFill>
                  <a:schemeClr val="tx1"/>
                </a:solidFill>
              </a:rPr>
              <a:t>Economic surplus decreases by the sum of areas </a:t>
            </a:r>
            <a:r>
              <a:rPr lang="en-US" sz="2000" i="1" dirty="0">
                <a:solidFill>
                  <a:schemeClr val="tx1"/>
                </a:solidFill>
              </a:rPr>
              <a:t>C</a:t>
            </a:r>
            <a:r>
              <a:rPr lang="en-US" sz="2000" dirty="0">
                <a:solidFill>
                  <a:schemeClr val="tx1"/>
                </a:solidFill>
              </a:rPr>
              <a:t> and </a:t>
            </a:r>
            <a:r>
              <a:rPr lang="en-US" sz="2000" i="1" dirty="0">
                <a:solidFill>
                  <a:schemeClr val="tx1"/>
                </a:solidFill>
              </a:rPr>
              <a:t>E</a:t>
            </a:r>
            <a:r>
              <a:rPr lang="en-US" sz="2000" dirty="0">
                <a:solidFill>
                  <a:schemeClr val="tx1"/>
                </a:solidFill>
              </a:rPr>
              <a:t>.</a:t>
            </a:r>
          </a:p>
        </p:txBody>
      </p:sp>
      <p:pic>
        <p:nvPicPr>
          <p:cNvPr id="3" name="Picture 2" descr="A table and graph depict when a market is not in equilibrium, and there is a deadweight loss, where price of chai tea is $2.20. For long description in Notes pane, press F6."/>
          <p:cNvPicPr>
            <a:picLocks noChangeAspect="1"/>
          </p:cNvPicPr>
          <p:nvPr/>
        </p:nvPicPr>
        <p:blipFill>
          <a:blip r:embed="rId3"/>
          <a:stretch>
            <a:fillRect/>
          </a:stretch>
        </p:blipFill>
        <p:spPr>
          <a:xfrm>
            <a:off x="4193659" y="1562112"/>
            <a:ext cx="4493141" cy="4310246"/>
          </a:xfrm>
          <a:prstGeom prst="rect">
            <a:avLst/>
          </a:prstGeom>
        </p:spPr>
      </p:pic>
    </p:spTree>
    <p:extLst>
      <p:ext uri="{BB962C8B-B14F-4D97-AF65-F5344CB8AC3E}">
        <p14:creationId xmlns:p14="http://schemas.microsoft.com/office/powerpoint/2010/main" val="258533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noProof="0" dirty="0"/>
              <a:t>Figure 4.7 When a Market Is Not in Equilibrium, There Is a Deadweight Loss </a:t>
            </a:r>
            <a:r>
              <a:rPr lang="en-US" sz="2000" b="0" noProof="0" dirty="0"/>
              <a:t>(2 of 2)</a:t>
            </a:r>
            <a:endParaRPr lang="en-US" sz="2000" noProof="0" dirty="0"/>
          </a:p>
        </p:txBody>
      </p:sp>
      <p:sp>
        <p:nvSpPr>
          <p:cNvPr id="6" name="Content Placeholder 5"/>
          <p:cNvSpPr>
            <a:spLocks noGrp="1"/>
          </p:cNvSpPr>
          <p:nvPr>
            <p:ph sz="quarter" idx="15"/>
          </p:nvPr>
        </p:nvSpPr>
        <p:spPr>
          <a:xfrm>
            <a:off x="457200" y="1558412"/>
            <a:ext cx="3414156" cy="3844861"/>
          </a:xfrm>
        </p:spPr>
        <p:txBody>
          <a:bodyPr/>
          <a:lstStyle/>
          <a:p>
            <a:pPr marL="0" lvl="0" indent="0">
              <a:spcBef>
                <a:spcPts val="0"/>
              </a:spcBef>
              <a:buSzPts val="2200"/>
              <a:buNone/>
            </a:pPr>
            <a:r>
              <a:rPr lang="en-US" sz="2000" noProof="0" dirty="0">
                <a:solidFill>
                  <a:schemeClr val="tx1"/>
                </a:solidFill>
              </a:rPr>
              <a:t>The reduction in economic surplus resulting from a market not being in competitive equilibrium is known as a </a:t>
            </a:r>
            <a:r>
              <a:rPr lang="en-US" sz="2000" b="1" noProof="0" dirty="0">
                <a:solidFill>
                  <a:schemeClr val="tx1"/>
                </a:solidFill>
              </a:rPr>
              <a:t>deadweight loss</a:t>
            </a:r>
            <a:r>
              <a:rPr lang="en-US" sz="2000" noProof="0" dirty="0">
                <a:solidFill>
                  <a:schemeClr val="tx1"/>
                </a:solidFill>
              </a:rPr>
              <a:t>.</a:t>
            </a:r>
          </a:p>
          <a:p>
            <a:pPr marL="0" lvl="0" indent="0">
              <a:buSzPts val="2200"/>
              <a:buNone/>
            </a:pPr>
            <a:r>
              <a:rPr lang="en-US" sz="2000" noProof="0" dirty="0">
                <a:solidFill>
                  <a:schemeClr val="tx1"/>
                </a:solidFill>
              </a:rPr>
              <a:t>Deadweight loss can be thought of as the amount of inefficiency in a market. In competitive equilibrium, deadweight loss is zero.</a:t>
            </a:r>
          </a:p>
        </p:txBody>
      </p:sp>
      <p:pic>
        <p:nvPicPr>
          <p:cNvPr id="3" name="Picture 2" descr="A table and graph depict when a market is not in equilibrium, and there is a deadweight loss, where price of chai tea is $2.20. For long description in Notes pane, press F6."/>
          <p:cNvPicPr>
            <a:picLocks noChangeAspect="1"/>
          </p:cNvPicPr>
          <p:nvPr/>
        </p:nvPicPr>
        <p:blipFill>
          <a:blip r:embed="rId3"/>
          <a:stretch>
            <a:fillRect/>
          </a:stretch>
        </p:blipFill>
        <p:spPr>
          <a:xfrm>
            <a:off x="4193659" y="1562112"/>
            <a:ext cx="4493141" cy="4310246"/>
          </a:xfrm>
          <a:prstGeom prst="rect">
            <a:avLst/>
          </a:prstGeom>
        </p:spPr>
      </p:pic>
    </p:spTree>
    <p:extLst>
      <p:ext uri="{BB962C8B-B14F-4D97-AF65-F5344CB8AC3E}">
        <p14:creationId xmlns:p14="http://schemas.microsoft.com/office/powerpoint/2010/main" val="129157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Economic Efficiency</a:t>
            </a:r>
          </a:p>
        </p:txBody>
      </p:sp>
      <p:sp>
        <p:nvSpPr>
          <p:cNvPr id="3" name="Content Placeholder 2"/>
          <p:cNvSpPr>
            <a:spLocks noGrp="1"/>
          </p:cNvSpPr>
          <p:nvPr>
            <p:ph sz="quarter" idx="13"/>
          </p:nvPr>
        </p:nvSpPr>
        <p:spPr>
          <a:xfrm>
            <a:off x="457201" y="1554921"/>
            <a:ext cx="8093034" cy="3753350"/>
          </a:xfrm>
        </p:spPr>
        <p:txBody>
          <a:bodyPr/>
          <a:lstStyle/>
          <a:p>
            <a:pPr marL="0" lvl="0" indent="0">
              <a:spcBef>
                <a:spcPts val="0"/>
              </a:spcBef>
              <a:buSzPts val="2200"/>
              <a:buNone/>
            </a:pPr>
            <a:r>
              <a:rPr lang="en-US" noProof="0" dirty="0"/>
              <a:t>Since our two ideas of economic efficiency coincide, we are in a position to define economic efficiency:</a:t>
            </a:r>
          </a:p>
          <a:p>
            <a:pPr marL="0" lvl="0" indent="0">
              <a:buSzPts val="2200"/>
              <a:buNone/>
            </a:pPr>
            <a:r>
              <a:rPr lang="en-US" b="1" noProof="0" dirty="0"/>
              <a:t>Economic efficiency</a:t>
            </a:r>
            <a:r>
              <a:rPr lang="en-US" noProof="0" dirty="0"/>
              <a:t>: A market outcome in which the marginal benefit to consumers of the last unit produced is equal to its marginal cost of production and in which the sum of consumer surplus and producer surplus is at a maximum.</a:t>
            </a:r>
          </a:p>
        </p:txBody>
      </p:sp>
    </p:spTree>
    <p:extLst>
      <p:ext uri="{BB962C8B-B14F-4D97-AF65-F5344CB8AC3E}">
        <p14:creationId xmlns:p14="http://schemas.microsoft.com/office/powerpoint/2010/main" val="32496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4.3 Government Intervention in the Market: Price Floors and Price Ceilings</a:t>
            </a:r>
          </a:p>
        </p:txBody>
      </p:sp>
      <p:sp>
        <p:nvSpPr>
          <p:cNvPr id="4" name="Content Placeholder 3"/>
          <p:cNvSpPr>
            <a:spLocks noGrp="1"/>
          </p:cNvSpPr>
          <p:nvPr>
            <p:ph sz="quarter" idx="13"/>
          </p:nvPr>
        </p:nvSpPr>
        <p:spPr>
          <a:xfrm>
            <a:off x="457200" y="1571534"/>
            <a:ext cx="8232128" cy="779779"/>
          </a:xfrm>
        </p:spPr>
        <p:txBody>
          <a:bodyPr/>
          <a:lstStyle/>
          <a:p>
            <a:pPr marL="432" indent="0">
              <a:buNone/>
            </a:pPr>
            <a:r>
              <a:rPr lang="en-US" sz="2000" b="1" noProof="0" dirty="0"/>
              <a:t>Explain the economic effect of government-imposed price floors and price ceilings.</a:t>
            </a:r>
          </a:p>
        </p:txBody>
      </p:sp>
      <p:sp>
        <p:nvSpPr>
          <p:cNvPr id="5" name="Content Placeholder 4"/>
          <p:cNvSpPr>
            <a:spLocks noGrp="1"/>
          </p:cNvSpPr>
          <p:nvPr>
            <p:ph sz="quarter" idx="14"/>
          </p:nvPr>
        </p:nvSpPr>
        <p:spPr>
          <a:xfrm>
            <a:off x="457200" y="2505723"/>
            <a:ext cx="8232128" cy="1698171"/>
          </a:xfrm>
        </p:spPr>
        <p:txBody>
          <a:bodyPr/>
          <a:lstStyle/>
          <a:p>
            <a:pPr marL="0" lvl="0" indent="0">
              <a:buSzPts val="2200"/>
              <a:buNone/>
            </a:pPr>
            <a:r>
              <a:rPr lang="en-US" sz="1800" noProof="0" dirty="0"/>
              <a:t>One option a government has for affecting a market is the imposition of a </a:t>
            </a:r>
            <a:r>
              <a:rPr lang="en-US" sz="1800" b="1" noProof="0" dirty="0"/>
              <a:t>price ceiling </a:t>
            </a:r>
            <a:r>
              <a:rPr lang="en-US" sz="1800" noProof="0" dirty="0"/>
              <a:t>or</a:t>
            </a:r>
            <a:r>
              <a:rPr lang="en-US" sz="1800" b="1" noProof="0" dirty="0"/>
              <a:t> </a:t>
            </a:r>
            <a:r>
              <a:rPr lang="en-US" sz="1800" noProof="0" dirty="0"/>
              <a:t>a</a:t>
            </a:r>
            <a:r>
              <a:rPr lang="en-US" sz="1800" b="1" noProof="0" dirty="0"/>
              <a:t> price floor.</a:t>
            </a:r>
          </a:p>
          <a:p>
            <a:pPr marL="255600" lvl="0"/>
            <a:r>
              <a:rPr lang="en-US" sz="1800" b="1" noProof="0" dirty="0"/>
              <a:t>Price ceiling</a:t>
            </a:r>
            <a:r>
              <a:rPr lang="en-US" sz="1800" noProof="0" dirty="0"/>
              <a:t>: A legally determined maximum price that sellers may charge.</a:t>
            </a:r>
          </a:p>
          <a:p>
            <a:pPr marL="255600" lvl="0"/>
            <a:r>
              <a:rPr lang="en-US" sz="1800" b="1" noProof="0" dirty="0"/>
              <a:t>Price floor</a:t>
            </a:r>
            <a:r>
              <a:rPr lang="en-US" sz="1800" noProof="0" dirty="0"/>
              <a:t>: A legally determined minimum price that sellers may receive.</a:t>
            </a:r>
          </a:p>
        </p:txBody>
      </p:sp>
      <p:sp>
        <p:nvSpPr>
          <p:cNvPr id="6" name="Content Placeholder 5"/>
          <p:cNvSpPr>
            <a:spLocks noGrp="1"/>
          </p:cNvSpPr>
          <p:nvPr>
            <p:ph sz="quarter" idx="15"/>
          </p:nvPr>
        </p:nvSpPr>
        <p:spPr>
          <a:xfrm>
            <a:off x="457200" y="4320245"/>
            <a:ext cx="8232128" cy="1911927"/>
          </a:xfrm>
        </p:spPr>
        <p:txBody>
          <a:bodyPr/>
          <a:lstStyle/>
          <a:p>
            <a:pPr marL="0" lvl="0" indent="0">
              <a:spcBef>
                <a:spcPts val="600"/>
              </a:spcBef>
              <a:buSzPts val="2200"/>
              <a:buNone/>
            </a:pPr>
            <a:r>
              <a:rPr lang="en-US" sz="1800" noProof="0" dirty="0"/>
              <a:t>Price ceilings and floors in the U.</a:t>
            </a:r>
            <a:r>
              <a:rPr lang="en-US" sz="100" noProof="0" dirty="0"/>
              <a:t> </a:t>
            </a:r>
            <a:r>
              <a:rPr lang="en-US" sz="1800" noProof="0" dirty="0"/>
              <a:t>S.</a:t>
            </a:r>
            <a:r>
              <a:rPr lang="en-US" sz="100" noProof="0" dirty="0"/>
              <a:t> </a:t>
            </a:r>
            <a:r>
              <a:rPr lang="en-US" sz="1800" noProof="0" dirty="0"/>
              <a:t> are uncommon, but include:</a:t>
            </a:r>
          </a:p>
          <a:p>
            <a:pPr marL="255600" lvl="0"/>
            <a:r>
              <a:rPr lang="en-US" sz="1800" noProof="0" dirty="0"/>
              <a:t>Minimum wages</a:t>
            </a:r>
          </a:p>
          <a:p>
            <a:pPr marL="255600" lvl="0"/>
            <a:r>
              <a:rPr lang="en-US" sz="1800" noProof="0" dirty="0"/>
              <a:t>Rent controls</a:t>
            </a:r>
          </a:p>
          <a:p>
            <a:pPr marL="255600" lvl="0"/>
            <a:r>
              <a:rPr lang="en-US" sz="1800" noProof="0" dirty="0"/>
              <a:t>Agricultural price supports</a:t>
            </a:r>
          </a:p>
        </p:txBody>
      </p:sp>
    </p:spTree>
    <p:extLst>
      <p:ext uri="{BB962C8B-B14F-4D97-AF65-F5344CB8AC3E}">
        <p14:creationId xmlns:p14="http://schemas.microsoft.com/office/powerpoint/2010/main" val="82234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4.8 The Economic Effect of a Price Floor in the Wheat Market </a:t>
            </a:r>
            <a:r>
              <a:rPr lang="en-US" sz="2000" b="0" noProof="0" dirty="0"/>
              <a:t>(1 of 2)</a:t>
            </a:r>
            <a:endParaRPr lang="en-US" sz="2000" noProof="0" dirty="0"/>
          </a:p>
        </p:txBody>
      </p:sp>
      <p:sp>
        <p:nvSpPr>
          <p:cNvPr id="6" name="Content Placeholder 5"/>
          <p:cNvSpPr>
            <a:spLocks noGrp="1"/>
          </p:cNvSpPr>
          <p:nvPr>
            <p:ph sz="quarter" idx="15"/>
          </p:nvPr>
        </p:nvSpPr>
        <p:spPr>
          <a:xfrm>
            <a:off x="457199" y="1558413"/>
            <a:ext cx="3873501" cy="4678875"/>
          </a:xfrm>
        </p:spPr>
        <p:txBody>
          <a:bodyPr/>
          <a:lstStyle/>
          <a:p>
            <a:pPr marL="0" lvl="0" indent="0">
              <a:spcBef>
                <a:spcPts val="1200"/>
              </a:spcBef>
              <a:buSzPts val="2200"/>
              <a:buNone/>
            </a:pPr>
            <a:r>
              <a:rPr lang="en-US" sz="2000" noProof="0" dirty="0">
                <a:solidFill>
                  <a:schemeClr val="tx1"/>
                </a:solidFill>
              </a:rPr>
              <a:t>The equilibrium price in the market for wheat is $6.50 per bushel; 2.0 billion bushels are traded at this price.</a:t>
            </a:r>
          </a:p>
          <a:p>
            <a:pPr marL="0" lvl="0" indent="0">
              <a:spcBef>
                <a:spcPts val="1200"/>
              </a:spcBef>
              <a:buSzPts val="2200"/>
              <a:buNone/>
            </a:pPr>
            <a:r>
              <a:rPr lang="en-US" sz="2000" noProof="0" dirty="0">
                <a:solidFill>
                  <a:schemeClr val="tx1"/>
                </a:solidFill>
              </a:rPr>
              <a:t>If wheat farmers convince the government to impose a price floor of $8.00 per bushel, the quantity traded falls to 1.8 billion bushels.</a:t>
            </a:r>
          </a:p>
          <a:p>
            <a:pPr marL="0" lvl="0" indent="0">
              <a:spcBef>
                <a:spcPts val="1200"/>
              </a:spcBef>
              <a:buSzPts val="2200"/>
              <a:buNone/>
            </a:pPr>
            <a:r>
              <a:rPr lang="en-US" sz="2000" noProof="0" dirty="0">
                <a:solidFill>
                  <a:schemeClr val="tx1"/>
                </a:solidFill>
              </a:rPr>
              <a:t>Area </a:t>
            </a:r>
            <a:r>
              <a:rPr lang="en-US" sz="2000" i="1" noProof="0" dirty="0">
                <a:solidFill>
                  <a:schemeClr val="tx1"/>
                </a:solidFill>
              </a:rPr>
              <a:t>A </a:t>
            </a:r>
            <a:r>
              <a:rPr lang="en-US" sz="2000" noProof="0" dirty="0">
                <a:solidFill>
                  <a:schemeClr val="tx1"/>
                </a:solidFill>
              </a:rPr>
              <a:t>is the surplus transferred from consumers to producers.</a:t>
            </a:r>
          </a:p>
          <a:p>
            <a:pPr marL="0" lvl="0" indent="0">
              <a:spcBef>
                <a:spcPts val="1200"/>
              </a:spcBef>
              <a:buSzPts val="2200"/>
              <a:buNone/>
            </a:pPr>
            <a:r>
              <a:rPr lang="en-US" sz="2000" noProof="0" dirty="0">
                <a:solidFill>
                  <a:schemeClr val="tx1"/>
                </a:solidFill>
              </a:rPr>
              <a:t>Economic surplus is reduced by area </a:t>
            </a:r>
            <a:r>
              <a:rPr lang="en-US" sz="2000" i="1" noProof="0" dirty="0">
                <a:solidFill>
                  <a:schemeClr val="tx1"/>
                </a:solidFill>
              </a:rPr>
              <a:t>B + C</a:t>
            </a:r>
            <a:r>
              <a:rPr lang="en-US" sz="2000" noProof="0" dirty="0">
                <a:solidFill>
                  <a:schemeClr val="tx1"/>
                </a:solidFill>
              </a:rPr>
              <a:t>, the deadweight loss.</a:t>
            </a:r>
          </a:p>
        </p:txBody>
      </p:sp>
      <p:pic>
        <p:nvPicPr>
          <p:cNvPr id="3" name="Picture 2" descr="A graph illustrates the economic effect of a price floor for wheat. For long description in Notes pane, press F6."/>
          <p:cNvPicPr>
            <a:picLocks noChangeAspect="1"/>
          </p:cNvPicPr>
          <p:nvPr/>
        </p:nvPicPr>
        <p:blipFill>
          <a:blip r:embed="rId3"/>
          <a:stretch>
            <a:fillRect/>
          </a:stretch>
        </p:blipFill>
        <p:spPr>
          <a:xfrm>
            <a:off x="4486936" y="1571713"/>
            <a:ext cx="4322439" cy="3286029"/>
          </a:xfrm>
          <a:prstGeom prst="rect">
            <a:avLst/>
          </a:prstGeom>
        </p:spPr>
      </p:pic>
    </p:spTree>
    <p:extLst>
      <p:ext uri="{BB962C8B-B14F-4D97-AF65-F5344CB8AC3E}">
        <p14:creationId xmlns:p14="http://schemas.microsoft.com/office/powerpoint/2010/main" val="240555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4.8 The Economic Effect of a Price Floor in the Wheat Market </a:t>
            </a:r>
            <a:r>
              <a:rPr lang="en-US" sz="2000" b="0" noProof="0" dirty="0"/>
              <a:t>(2 of 2)</a:t>
            </a:r>
            <a:endParaRPr lang="en-US" sz="2000" noProof="0" dirty="0"/>
          </a:p>
        </p:txBody>
      </p:sp>
      <p:sp>
        <p:nvSpPr>
          <p:cNvPr id="6" name="Content Placeholder 5"/>
          <p:cNvSpPr>
            <a:spLocks noGrp="1"/>
          </p:cNvSpPr>
          <p:nvPr>
            <p:ph sz="quarter" idx="15"/>
          </p:nvPr>
        </p:nvSpPr>
        <p:spPr>
          <a:xfrm>
            <a:off x="457200" y="1558413"/>
            <a:ext cx="3581400" cy="4403000"/>
          </a:xfrm>
        </p:spPr>
        <p:txBody>
          <a:bodyPr/>
          <a:lstStyle/>
          <a:p>
            <a:pPr marL="0" lvl="0" indent="0">
              <a:buSzPts val="2200"/>
              <a:buNone/>
            </a:pPr>
            <a:r>
              <a:rPr lang="en-US" sz="2000" noProof="0" dirty="0"/>
              <a:t>Unfortunately, the situation may be even worse:</a:t>
            </a:r>
          </a:p>
          <a:p>
            <a:pPr marL="255600" lvl="0"/>
            <a:r>
              <a:rPr lang="en-US" sz="2000" noProof="0" dirty="0"/>
              <a:t>If farmers do not realize they will not be able to sell all of their wheat, they will produce 2.2 billion bushels.</a:t>
            </a:r>
          </a:p>
          <a:p>
            <a:pPr marL="255600" lvl="0"/>
            <a:r>
              <a:rPr lang="en-US" sz="2000" noProof="0" dirty="0"/>
              <a:t>This results in a surplus, or excess supply, of 400 million bushels of wheat.</a:t>
            </a:r>
          </a:p>
          <a:p>
            <a:pPr marL="255600" lvl="0"/>
            <a:r>
              <a:rPr lang="en-US" sz="2000" noProof="0" dirty="0"/>
              <a:t>In practice, these surpluses are common and large.</a:t>
            </a:r>
          </a:p>
        </p:txBody>
      </p:sp>
      <p:pic>
        <p:nvPicPr>
          <p:cNvPr id="3" name="Picture 2" descr="A graph depicts the economic effect of a price floor in the wheat market when the price floor is $8.00. For long description in Notes pane, press F6."/>
          <p:cNvPicPr>
            <a:picLocks noChangeAspect="1"/>
          </p:cNvPicPr>
          <p:nvPr/>
        </p:nvPicPr>
        <p:blipFill>
          <a:blip r:embed="rId3"/>
          <a:stretch>
            <a:fillRect/>
          </a:stretch>
        </p:blipFill>
        <p:spPr>
          <a:xfrm>
            <a:off x="4225155" y="1558413"/>
            <a:ext cx="4487045" cy="3377477"/>
          </a:xfrm>
          <a:prstGeom prst="rect">
            <a:avLst/>
          </a:prstGeom>
        </p:spPr>
      </p:pic>
    </p:spTree>
    <p:extLst>
      <p:ext uri="{BB962C8B-B14F-4D97-AF65-F5344CB8AC3E}">
        <p14:creationId xmlns:p14="http://schemas.microsoft.com/office/powerpoint/2010/main" val="18054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Price Floors in Labor Markets: The Debate Over Minimum Wage Policy</a:t>
            </a:r>
          </a:p>
        </p:txBody>
      </p:sp>
      <p:sp>
        <p:nvSpPr>
          <p:cNvPr id="3" name="Content Placeholder 2"/>
          <p:cNvSpPr>
            <a:spLocks noGrp="1"/>
          </p:cNvSpPr>
          <p:nvPr>
            <p:ph sz="quarter" idx="13"/>
          </p:nvPr>
        </p:nvSpPr>
        <p:spPr>
          <a:xfrm>
            <a:off x="457200" y="1556326"/>
            <a:ext cx="8021782" cy="2730665"/>
          </a:xfrm>
        </p:spPr>
        <p:txBody>
          <a:bodyPr/>
          <a:lstStyle/>
          <a:p>
            <a:pPr marL="0" lvl="0" indent="0">
              <a:spcBef>
                <a:spcPts val="0"/>
              </a:spcBef>
              <a:buSzPts val="2200"/>
              <a:buNone/>
            </a:pPr>
            <a:r>
              <a:rPr lang="en-US" noProof="0" dirty="0"/>
              <a:t>The minimum wage may be the most controversial ‘price floor’.</a:t>
            </a:r>
          </a:p>
          <a:p>
            <a:pPr marL="255600">
              <a:buSzPts val="2200"/>
            </a:pPr>
            <a:r>
              <a:rPr lang="en-US" sz="2400" noProof="0" dirty="0"/>
              <a:t>Supporters of the minimum wage see it as a way of raising the incomes of low-skilled workers.</a:t>
            </a:r>
          </a:p>
          <a:p>
            <a:pPr marL="255600">
              <a:buSzPts val="2200"/>
            </a:pPr>
            <a:r>
              <a:rPr lang="en-US" sz="2400" noProof="0" dirty="0"/>
              <a:t>Opponents argue that it results in fewer jobs and imposes large costs on small businesses.</a:t>
            </a:r>
            <a:endParaRPr lang="en-US" noProof="0" dirty="0"/>
          </a:p>
        </p:txBody>
      </p:sp>
      <p:sp>
        <p:nvSpPr>
          <p:cNvPr id="4" name="Content Placeholder 3"/>
          <p:cNvSpPr>
            <a:spLocks noGrp="1"/>
          </p:cNvSpPr>
          <p:nvPr>
            <p:ph sz="quarter" idx="14"/>
          </p:nvPr>
        </p:nvSpPr>
        <p:spPr>
          <a:xfrm>
            <a:off x="457200" y="4456811"/>
            <a:ext cx="8229600" cy="1294410"/>
          </a:xfrm>
        </p:spPr>
        <p:txBody>
          <a:bodyPr/>
          <a:lstStyle/>
          <a:p>
            <a:pPr marL="0" lvl="0" indent="0">
              <a:spcBef>
                <a:spcPts val="0"/>
              </a:spcBef>
              <a:buSzPts val="2200"/>
              <a:buNone/>
            </a:pPr>
            <a:r>
              <a:rPr lang="en-US" noProof="0" dirty="0"/>
              <a:t>The federal minimum wage has been $7.25 per hour since 2009, and many cities and states have minimum wages above the federal level.</a:t>
            </a:r>
          </a:p>
        </p:txBody>
      </p:sp>
    </p:spTree>
    <p:extLst>
      <p:ext uri="{BB962C8B-B14F-4D97-AF65-F5344CB8AC3E}">
        <p14:creationId xmlns:p14="http://schemas.microsoft.com/office/powerpoint/2010/main" val="12424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4.9 The Effect of a Minimum Wage on the Labor Market</a:t>
            </a:r>
          </a:p>
        </p:txBody>
      </p:sp>
      <p:sp>
        <p:nvSpPr>
          <p:cNvPr id="6" name="Content Placeholder 5"/>
          <p:cNvSpPr>
            <a:spLocks noGrp="1"/>
          </p:cNvSpPr>
          <p:nvPr>
            <p:ph sz="quarter" idx="15"/>
          </p:nvPr>
        </p:nvSpPr>
        <p:spPr>
          <a:xfrm>
            <a:off x="457200" y="1558412"/>
            <a:ext cx="3497283" cy="4094243"/>
          </a:xfrm>
        </p:spPr>
        <p:txBody>
          <a:bodyPr/>
          <a:lstStyle/>
          <a:p>
            <a:pPr marL="0" lvl="0" indent="0">
              <a:buSzPts val="2200"/>
              <a:buNone/>
            </a:pPr>
            <a:r>
              <a:rPr lang="en-US" sz="2000" noProof="0" dirty="0"/>
              <a:t>Assuming the minimum wage does decrease employment, it must result in a deadweight loss for society.</a:t>
            </a:r>
          </a:p>
          <a:p>
            <a:pPr marL="0" lvl="0" indent="0">
              <a:buSzPts val="2200"/>
              <a:buNone/>
            </a:pPr>
            <a:r>
              <a:rPr lang="en-US" sz="2000" noProof="0" dirty="0"/>
              <a:t>How much of a decrease in employment occurs due to minimum wages, and are the benefits worth the costs?</a:t>
            </a:r>
          </a:p>
          <a:p>
            <a:pPr marL="342900" indent="-342900">
              <a:buSzPts val="2200"/>
            </a:pPr>
            <a:r>
              <a:rPr lang="en-US" sz="2000" noProof="0" dirty="0"/>
              <a:t>Economists continue to debate this.</a:t>
            </a:r>
          </a:p>
        </p:txBody>
      </p:sp>
      <p:pic>
        <p:nvPicPr>
          <p:cNvPr id="3" name="Picture 2" descr="A graph compares the effect of minimum wage on employment in the low skilled labor market. For long description in Notes pane, press F6."/>
          <p:cNvPicPr>
            <a:picLocks noChangeAspect="1"/>
          </p:cNvPicPr>
          <p:nvPr/>
        </p:nvPicPr>
        <p:blipFill>
          <a:blip r:embed="rId3"/>
          <a:stretch>
            <a:fillRect/>
          </a:stretch>
        </p:blipFill>
        <p:spPr>
          <a:xfrm>
            <a:off x="4206866" y="1567955"/>
            <a:ext cx="4505334" cy="3078747"/>
          </a:xfrm>
          <a:prstGeom prst="rect">
            <a:avLst/>
          </a:prstGeom>
        </p:spPr>
      </p:pic>
    </p:spTree>
    <p:extLst>
      <p:ext uri="{BB962C8B-B14F-4D97-AF65-F5344CB8AC3E}">
        <p14:creationId xmlns:p14="http://schemas.microsoft.com/office/powerpoint/2010/main" val="18791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Natural Experiments and the Minimum Wage </a:t>
            </a:r>
            <a:r>
              <a:rPr lang="en-US" sz="2000" b="0" noProof="0" dirty="0"/>
              <a:t>(1 of 2)</a:t>
            </a:r>
            <a:endParaRPr lang="en-US" sz="2000" noProof="0" dirty="0"/>
          </a:p>
        </p:txBody>
      </p:sp>
      <p:sp>
        <p:nvSpPr>
          <p:cNvPr id="4" name="Content Placeholder 3"/>
          <p:cNvSpPr>
            <a:spLocks noGrp="1"/>
          </p:cNvSpPr>
          <p:nvPr>
            <p:ph sz="quarter" idx="13"/>
          </p:nvPr>
        </p:nvSpPr>
        <p:spPr>
          <a:xfrm>
            <a:off x="457200" y="1556327"/>
            <a:ext cx="8229600" cy="4684052"/>
          </a:xfrm>
        </p:spPr>
        <p:txBody>
          <a:bodyPr/>
          <a:lstStyle/>
          <a:p>
            <a:pPr marL="0" lvl="0" indent="0">
              <a:spcBef>
                <a:spcPts val="1200"/>
              </a:spcBef>
              <a:buSzPts val="2200"/>
              <a:buNone/>
            </a:pPr>
            <a:r>
              <a:rPr lang="en-US" noProof="0" dirty="0"/>
              <a:t>We could find out the effects of minimum wages by running experiments: changing minimum wages in different places and observing the outcomes.</a:t>
            </a:r>
          </a:p>
          <a:p>
            <a:pPr marL="0" lvl="0" indent="0">
              <a:spcBef>
                <a:spcPts val="1200"/>
              </a:spcBef>
              <a:buSzPts val="2200"/>
              <a:buNone/>
            </a:pPr>
            <a:r>
              <a:rPr lang="en-US" noProof="0" dirty="0"/>
              <a:t>But this has both ethical and financial difficulties.</a:t>
            </a:r>
          </a:p>
          <a:p>
            <a:pPr marL="0" lvl="0" indent="0">
              <a:spcBef>
                <a:spcPts val="1200"/>
              </a:spcBef>
              <a:buSzPts val="2200"/>
              <a:buNone/>
            </a:pPr>
            <a:r>
              <a:rPr lang="en-US" noProof="0" dirty="0"/>
              <a:t>As an alternative, economists often look for </a:t>
            </a:r>
            <a:r>
              <a:rPr lang="en-US" b="1" noProof="0" dirty="0"/>
              <a:t>natural experiments</a:t>
            </a:r>
            <a:r>
              <a:rPr lang="en-US" noProof="0" dirty="0"/>
              <a:t>, where some variable of interest changes for one group of people but not for another similar group.</a:t>
            </a:r>
          </a:p>
        </p:txBody>
      </p:sp>
    </p:spTree>
    <p:extLst>
      <p:ext uri="{BB962C8B-B14F-4D97-AF65-F5344CB8AC3E}">
        <p14:creationId xmlns:p14="http://schemas.microsoft.com/office/powerpoint/2010/main" val="53169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55000" cy="1011850"/>
          </a:xfrm>
        </p:spPr>
        <p:txBody>
          <a:bodyPr/>
          <a:lstStyle/>
          <a:p>
            <a:r>
              <a:rPr lang="en-US" sz="2800" noProof="0" dirty="0">
                <a:solidFill>
                  <a:schemeClr val="tx2"/>
                </a:solidFill>
              </a:rPr>
              <a:t>What Do Food Riots in Venezuela and the Rise of Uber in the United States Have in Common?</a:t>
            </a:r>
          </a:p>
        </p:txBody>
      </p:sp>
      <p:sp>
        <p:nvSpPr>
          <p:cNvPr id="6" name="Content Placeholder 5"/>
          <p:cNvSpPr>
            <a:spLocks noGrp="1"/>
          </p:cNvSpPr>
          <p:nvPr>
            <p:ph sz="quarter" idx="15"/>
          </p:nvPr>
        </p:nvSpPr>
        <p:spPr>
          <a:xfrm>
            <a:off x="457199" y="1558412"/>
            <a:ext cx="3732964" cy="4678875"/>
          </a:xfrm>
        </p:spPr>
        <p:txBody>
          <a:bodyPr/>
          <a:lstStyle/>
          <a:p>
            <a:pPr marL="0" lvl="0" indent="0">
              <a:spcBef>
                <a:spcPts val="1000"/>
              </a:spcBef>
              <a:buSzPts val="2200"/>
              <a:buNone/>
            </a:pPr>
            <a:r>
              <a:rPr lang="en-US" sz="1800" noProof="0" dirty="0">
                <a:solidFill>
                  <a:schemeClr val="tx1"/>
                </a:solidFill>
              </a:rPr>
              <a:t>25 years ago, Venezuelans enjoyed the highest standard of living in Latin America; but by 2017, 90% lived in poverty, and people fought over food supplies.</a:t>
            </a:r>
          </a:p>
          <a:p>
            <a:pPr marL="0" lvl="0" indent="0">
              <a:spcBef>
                <a:spcPts val="1000"/>
              </a:spcBef>
              <a:buSzPts val="2200"/>
              <a:buNone/>
            </a:pPr>
            <a:r>
              <a:rPr lang="en-US" sz="1800" noProof="0" dirty="0">
                <a:solidFill>
                  <a:schemeClr val="tx1"/>
                </a:solidFill>
              </a:rPr>
              <a:t>In many U.S. cities, operating a taxi requires a permit from the city government; but ride-sharing apps Uber and Lyft disrupted the taxi market, decreasing the value of these permits.</a:t>
            </a:r>
          </a:p>
          <a:p>
            <a:pPr marL="0" lvl="0" indent="0">
              <a:spcBef>
                <a:spcPts val="1000"/>
              </a:spcBef>
              <a:buSzPts val="2200"/>
              <a:buNone/>
            </a:pPr>
            <a:r>
              <a:rPr lang="en-US" sz="1800" noProof="0" dirty="0">
                <a:solidFill>
                  <a:schemeClr val="tx1"/>
                </a:solidFill>
              </a:rPr>
              <a:t>What do these two situations have in common?  Both situations involve governments trying to alter prices.</a:t>
            </a:r>
          </a:p>
        </p:txBody>
      </p:sp>
      <p:pic>
        <p:nvPicPr>
          <p:cNvPr id="3" name="Picture 2" descr="A large, tight crowd of desperate civilians clash with police."/>
          <p:cNvPicPr>
            <a:picLocks noChangeAspect="1"/>
          </p:cNvPicPr>
          <p:nvPr/>
        </p:nvPicPr>
        <p:blipFill>
          <a:blip r:embed="rId3"/>
          <a:stretch>
            <a:fillRect/>
          </a:stretch>
        </p:blipFill>
        <p:spPr>
          <a:xfrm>
            <a:off x="4426341" y="1709458"/>
            <a:ext cx="4285859" cy="2840982"/>
          </a:xfrm>
          <a:prstGeom prst="rect">
            <a:avLst/>
          </a:prstGeom>
        </p:spPr>
      </p:pic>
    </p:spTree>
    <p:extLst>
      <p:ext uri="{BB962C8B-B14F-4D97-AF65-F5344CB8AC3E}">
        <p14:creationId xmlns:p14="http://schemas.microsoft.com/office/powerpoint/2010/main" val="86724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Natural Experiments and the Minimum Wage </a:t>
            </a:r>
            <a:r>
              <a:rPr lang="en-US" sz="2000" b="0" noProof="0" dirty="0"/>
              <a:t>(2 of 2)</a:t>
            </a:r>
            <a:endParaRPr lang="en-US" sz="2000" noProof="0" dirty="0"/>
          </a:p>
        </p:txBody>
      </p:sp>
      <p:sp>
        <p:nvSpPr>
          <p:cNvPr id="4" name="Content Placeholder 3"/>
          <p:cNvSpPr>
            <a:spLocks noGrp="1"/>
          </p:cNvSpPr>
          <p:nvPr>
            <p:ph sz="quarter" idx="13"/>
          </p:nvPr>
        </p:nvSpPr>
        <p:spPr>
          <a:xfrm>
            <a:off x="457200" y="1556327"/>
            <a:ext cx="3435532" cy="4544027"/>
          </a:xfrm>
        </p:spPr>
        <p:txBody>
          <a:bodyPr/>
          <a:lstStyle/>
          <a:p>
            <a:pPr marL="0" lvl="0" indent="0">
              <a:spcBef>
                <a:spcPts val="1200"/>
              </a:spcBef>
              <a:buSzPts val="2200"/>
              <a:buNone/>
            </a:pPr>
            <a:r>
              <a:rPr lang="en-US" sz="2200" noProof="0" dirty="0"/>
              <a:t>David Card and Alan Krueger compared employment in fast food restaurants in neighboring counties in New Jersey and Pennsylvania, after New Jersey raised its minimum wage.</a:t>
            </a:r>
          </a:p>
          <a:p>
            <a:pPr marL="0" lvl="0" indent="0">
              <a:spcBef>
                <a:spcPts val="1200"/>
              </a:spcBef>
              <a:buSzPts val="2200"/>
              <a:buNone/>
            </a:pPr>
            <a:r>
              <a:rPr lang="en-US" sz="2200" noProof="0" dirty="0"/>
              <a:t>Perhaps surprisingly, employment in New Jersey </a:t>
            </a:r>
            <a:r>
              <a:rPr lang="en-US" sz="2200" b="1" noProof="0" dirty="0"/>
              <a:t>increased</a:t>
            </a:r>
            <a:r>
              <a:rPr lang="en-US" sz="2200" noProof="0" dirty="0"/>
              <a:t> rather than decreased.</a:t>
            </a:r>
          </a:p>
        </p:txBody>
      </p:sp>
      <p:pic>
        <p:nvPicPr>
          <p:cNvPr id="6" name="Picture 5" descr="A graph plots the employment versus time from October 1991 to October 1995. For long description in Notes pane, press F6.">
            <a:extLst>
              <a:ext uri="{FF2B5EF4-FFF2-40B4-BE49-F238E27FC236}">
                <a16:creationId xmlns:a16="http://schemas.microsoft.com/office/drawing/2014/main" id="{6E1B21F5-DD64-550B-5C76-EFA9834E6259}"/>
              </a:ext>
            </a:extLst>
          </p:cNvPr>
          <p:cNvPicPr>
            <a:picLocks noChangeAspect="1"/>
          </p:cNvPicPr>
          <p:nvPr/>
        </p:nvPicPr>
        <p:blipFill>
          <a:blip r:embed="rId3"/>
          <a:stretch>
            <a:fillRect/>
          </a:stretch>
        </p:blipFill>
        <p:spPr>
          <a:xfrm>
            <a:off x="4150835" y="1576635"/>
            <a:ext cx="4567505" cy="3264112"/>
          </a:xfrm>
          <a:prstGeom prst="rect">
            <a:avLst/>
          </a:prstGeom>
        </p:spPr>
      </p:pic>
    </p:spTree>
    <p:extLst>
      <p:ext uri="{BB962C8B-B14F-4D97-AF65-F5344CB8AC3E}">
        <p14:creationId xmlns:p14="http://schemas.microsoft.com/office/powerpoint/2010/main" val="304253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4.10 The Economic Effect of a Rent Ceiling </a:t>
            </a:r>
            <a:r>
              <a:rPr lang="en-US" sz="2000" b="0" noProof="0" dirty="0"/>
              <a:t>(1 of 2)</a:t>
            </a:r>
            <a:endParaRPr lang="en-US" sz="2000" noProof="0" dirty="0"/>
          </a:p>
        </p:txBody>
      </p:sp>
      <p:sp>
        <p:nvSpPr>
          <p:cNvPr id="7" name="Content Placeholder 6"/>
          <p:cNvSpPr>
            <a:spLocks noGrp="1"/>
          </p:cNvSpPr>
          <p:nvPr>
            <p:ph sz="quarter" idx="13"/>
          </p:nvPr>
        </p:nvSpPr>
        <p:spPr>
          <a:xfrm>
            <a:off x="457200" y="1556327"/>
            <a:ext cx="3817917" cy="3811320"/>
          </a:xfrm>
        </p:spPr>
        <p:txBody>
          <a:bodyPr/>
          <a:lstStyle/>
          <a:p>
            <a:pPr marL="0" lvl="0" indent="0">
              <a:spcBef>
                <a:spcPts val="600"/>
              </a:spcBef>
              <a:buSzPts val="2000"/>
              <a:buNone/>
            </a:pPr>
            <a:r>
              <a:rPr lang="en-US" sz="2000" noProof="0" dirty="0"/>
              <a:t>Without rent control, the equilibrium rent is $2,500 per month.</a:t>
            </a:r>
          </a:p>
          <a:p>
            <a:pPr marL="0" lvl="0" indent="0">
              <a:spcBef>
                <a:spcPts val="600"/>
              </a:spcBef>
              <a:buSzPts val="2000"/>
              <a:buNone/>
            </a:pPr>
            <a:r>
              <a:rPr lang="en-US" sz="2000" noProof="0" dirty="0"/>
              <a:t>At that price, 2,000,000 apartments would be rented.</a:t>
            </a:r>
          </a:p>
          <a:p>
            <a:pPr marL="0" lvl="0" indent="0">
              <a:spcBef>
                <a:spcPts val="600"/>
              </a:spcBef>
              <a:buSzPts val="2000"/>
              <a:buNone/>
            </a:pPr>
            <a:r>
              <a:rPr lang="en-US" sz="2000" noProof="0" dirty="0"/>
              <a:t>If the government imposes a rent ceiling of $1,500:</a:t>
            </a:r>
          </a:p>
          <a:p>
            <a:pPr marL="255600">
              <a:spcBef>
                <a:spcPts val="600"/>
              </a:spcBef>
              <a:buSzPts val="2000"/>
            </a:pPr>
            <a:r>
              <a:rPr lang="en-US" sz="2000" noProof="0" dirty="0"/>
              <a:t>The quantity of apartments supplied falls to 1,900,000.</a:t>
            </a:r>
          </a:p>
          <a:p>
            <a:pPr marL="255600">
              <a:spcBef>
                <a:spcPts val="600"/>
              </a:spcBef>
              <a:buSzPts val="2000"/>
            </a:pPr>
            <a:r>
              <a:rPr lang="en-US" sz="2000" noProof="0" dirty="0"/>
              <a:t>The quantity of apartments demanded rises to 2,100,000.</a:t>
            </a:r>
          </a:p>
        </p:txBody>
      </p:sp>
      <p:sp>
        <p:nvSpPr>
          <p:cNvPr id="8" name="Content Placeholder 7"/>
          <p:cNvSpPr>
            <a:spLocks noGrp="1"/>
          </p:cNvSpPr>
          <p:nvPr>
            <p:ph sz="quarter" idx="14"/>
          </p:nvPr>
        </p:nvSpPr>
        <p:spPr>
          <a:xfrm>
            <a:off x="457200" y="5510151"/>
            <a:ext cx="3426031" cy="727137"/>
          </a:xfrm>
        </p:spPr>
        <p:txBody>
          <a:bodyPr tIns="0" bIns="0"/>
          <a:lstStyle/>
          <a:p>
            <a:pPr marL="0" lvl="0" indent="0">
              <a:spcBef>
                <a:spcPts val="1000"/>
              </a:spcBef>
              <a:buSzPts val="2000"/>
              <a:buNone/>
            </a:pPr>
            <a:r>
              <a:rPr lang="en-US" sz="2000" noProof="0" dirty="0"/>
              <a:t>This results in a shortage of 200,000 apartments.</a:t>
            </a:r>
          </a:p>
        </p:txBody>
      </p:sp>
      <p:pic>
        <p:nvPicPr>
          <p:cNvPr id="9" name="Picture 8" descr="A graph describes the influence of a rent control price ceiling on the quantity of apartments available. For long description in Notes pane, press F6."/>
          <p:cNvPicPr>
            <a:picLocks noChangeAspect="1"/>
          </p:cNvPicPr>
          <p:nvPr/>
        </p:nvPicPr>
        <p:blipFill>
          <a:blip r:embed="rId3"/>
          <a:stretch>
            <a:fillRect/>
          </a:stretch>
        </p:blipFill>
        <p:spPr>
          <a:xfrm>
            <a:off x="4411531" y="1556327"/>
            <a:ext cx="4352921" cy="3029975"/>
          </a:xfrm>
          <a:prstGeom prst="rect">
            <a:avLst/>
          </a:prstGeom>
        </p:spPr>
      </p:pic>
    </p:spTree>
    <p:extLst>
      <p:ext uri="{BB962C8B-B14F-4D97-AF65-F5344CB8AC3E}">
        <p14:creationId xmlns:p14="http://schemas.microsoft.com/office/powerpoint/2010/main" val="242085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4.10 The Economic Effect of a Rent Ceiling </a:t>
            </a:r>
            <a:r>
              <a:rPr lang="en-US" sz="2000" b="0" noProof="0" dirty="0"/>
              <a:t>(2 of 2)</a:t>
            </a:r>
            <a:endParaRPr lang="en-US" sz="2000" noProof="0" dirty="0"/>
          </a:p>
        </p:txBody>
      </p:sp>
      <p:sp>
        <p:nvSpPr>
          <p:cNvPr id="6" name="Content Placeholder 5"/>
          <p:cNvSpPr>
            <a:spLocks noGrp="1"/>
          </p:cNvSpPr>
          <p:nvPr>
            <p:ph sz="quarter" idx="15"/>
          </p:nvPr>
        </p:nvSpPr>
        <p:spPr>
          <a:xfrm>
            <a:off x="457200" y="1558413"/>
            <a:ext cx="3722914" cy="4284248"/>
          </a:xfrm>
        </p:spPr>
        <p:txBody>
          <a:bodyPr/>
          <a:lstStyle/>
          <a:p>
            <a:pPr marL="0" lvl="0" indent="0">
              <a:buSzPts val="2200"/>
              <a:buNone/>
            </a:pPr>
            <a:r>
              <a:rPr lang="en-US" sz="2000" noProof="0" dirty="0"/>
              <a:t>Producer surplus equal to the area of the blue rectangle </a:t>
            </a:r>
            <a:r>
              <a:rPr lang="en-US" sz="2000" i="1" noProof="0" dirty="0"/>
              <a:t>A</a:t>
            </a:r>
            <a:r>
              <a:rPr lang="en-US" sz="2000" noProof="0" dirty="0"/>
              <a:t> is transferred from landlords to renters.</a:t>
            </a:r>
          </a:p>
          <a:p>
            <a:pPr marL="0" lvl="0" indent="0">
              <a:buSzPts val="2200"/>
              <a:buNone/>
            </a:pPr>
            <a:r>
              <a:rPr lang="en-US" sz="2000" noProof="0" dirty="0"/>
              <a:t>There is a deadweight loss equal to the areas of yellow triangles </a:t>
            </a:r>
            <a:r>
              <a:rPr lang="en-US" sz="2000" i="1" noProof="0" dirty="0"/>
              <a:t>B</a:t>
            </a:r>
            <a:r>
              <a:rPr lang="en-US" sz="2000" noProof="0" dirty="0"/>
              <a:t> and </a:t>
            </a:r>
            <a:r>
              <a:rPr lang="en-US" sz="2000" i="1" noProof="0" dirty="0"/>
              <a:t>C</a:t>
            </a:r>
            <a:r>
              <a:rPr lang="en-US" sz="2000" noProof="0" dirty="0"/>
              <a:t>.</a:t>
            </a:r>
          </a:p>
          <a:p>
            <a:pPr marL="0" lvl="0" indent="0">
              <a:buSzPts val="2200"/>
              <a:buNone/>
            </a:pPr>
            <a:r>
              <a:rPr lang="en-US" sz="2000" noProof="0" dirty="0"/>
              <a:t>This deadweight loss corresponds to the surplus that would have been derived from apartments that are no longer rented.</a:t>
            </a:r>
          </a:p>
        </p:txBody>
      </p:sp>
      <p:pic>
        <p:nvPicPr>
          <p:cNvPr id="3" name="Picture 2" descr="A graph depicts the economic effect of a rent ceiling, where the equilibrium is $2,500 per month. For long description in Notes pane, press F6."/>
          <p:cNvPicPr>
            <a:picLocks noChangeAspect="1"/>
          </p:cNvPicPr>
          <p:nvPr/>
        </p:nvPicPr>
        <p:blipFill>
          <a:blip r:embed="rId3"/>
          <a:stretch>
            <a:fillRect/>
          </a:stretch>
        </p:blipFill>
        <p:spPr>
          <a:xfrm>
            <a:off x="4388895" y="1542683"/>
            <a:ext cx="4419983" cy="3072650"/>
          </a:xfrm>
          <a:prstGeom prst="rect">
            <a:avLst/>
          </a:prstGeom>
        </p:spPr>
      </p:pic>
    </p:spTree>
    <p:extLst>
      <p:ext uri="{BB962C8B-B14F-4D97-AF65-F5344CB8AC3E}">
        <p14:creationId xmlns:p14="http://schemas.microsoft.com/office/powerpoint/2010/main" val="186862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400" noProof="0" dirty="0"/>
              <a:t>Illegal Markets and Peer-to-Peer Sites</a:t>
            </a:r>
          </a:p>
        </p:txBody>
      </p:sp>
      <p:sp>
        <p:nvSpPr>
          <p:cNvPr id="7" name="Content Placeholder 6"/>
          <p:cNvSpPr>
            <a:spLocks noGrp="1"/>
          </p:cNvSpPr>
          <p:nvPr>
            <p:ph sz="quarter" idx="13"/>
          </p:nvPr>
        </p:nvSpPr>
        <p:spPr>
          <a:xfrm>
            <a:off x="457200" y="1554920"/>
            <a:ext cx="8232775" cy="3919605"/>
          </a:xfrm>
        </p:spPr>
        <p:txBody>
          <a:bodyPr/>
          <a:lstStyle/>
          <a:p>
            <a:pPr marL="0" lvl="0" indent="0">
              <a:spcBef>
                <a:spcPts val="0"/>
              </a:spcBef>
              <a:buSzPts val="2200"/>
              <a:buNone/>
            </a:pPr>
            <a:r>
              <a:rPr lang="en-US" noProof="0" dirty="0"/>
              <a:t>The shortage of apartments may lead to an </a:t>
            </a:r>
            <a:r>
              <a:rPr lang="en-US" b="1" noProof="0" dirty="0"/>
              <a:t>illegal market</a:t>
            </a:r>
            <a:r>
              <a:rPr lang="en-US" noProof="0" dirty="0"/>
              <a:t>—a market in which buying and selling take place at prices that violate government price regulations.</a:t>
            </a:r>
          </a:p>
          <a:p>
            <a:pPr marL="0" lvl="0" indent="0">
              <a:buSzPts val="2200"/>
              <a:buNone/>
            </a:pPr>
            <a:r>
              <a:rPr lang="en-US" noProof="0" dirty="0"/>
              <a:t>Alternatively, landlords might switch from long-term to short-term rentals in order to avoid rent controls; peer-to-peer rental sites such as Airbnb have facilitated this switch.</a:t>
            </a:r>
          </a:p>
          <a:p>
            <a:pPr marL="255600" lvl="0"/>
            <a:r>
              <a:rPr lang="en-US" noProof="0" dirty="0"/>
              <a:t>These markets may alleviate some of the deadweight loss by allowing additional apartments to be rented, but buyers and sellers lose valuable legal protections.</a:t>
            </a:r>
          </a:p>
        </p:txBody>
      </p:sp>
    </p:spTree>
    <p:extLst>
      <p:ext uri="{BB962C8B-B14F-4D97-AF65-F5344CB8AC3E}">
        <p14:creationId xmlns:p14="http://schemas.microsoft.com/office/powerpoint/2010/main" val="3773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The Results of Government Price Controls</a:t>
            </a:r>
          </a:p>
        </p:txBody>
      </p:sp>
      <p:sp>
        <p:nvSpPr>
          <p:cNvPr id="7" name="Content Placeholder 6"/>
          <p:cNvSpPr>
            <a:spLocks noGrp="1"/>
          </p:cNvSpPr>
          <p:nvPr>
            <p:ph sz="quarter" idx="13"/>
          </p:nvPr>
        </p:nvSpPr>
        <p:spPr>
          <a:xfrm>
            <a:off x="457200" y="1554920"/>
            <a:ext cx="8232775" cy="3848353"/>
          </a:xfrm>
        </p:spPr>
        <p:txBody>
          <a:bodyPr/>
          <a:lstStyle/>
          <a:p>
            <a:pPr marL="0" lvl="0" indent="0">
              <a:spcBef>
                <a:spcPts val="0"/>
              </a:spcBef>
              <a:buSzPts val="2200"/>
              <a:buNone/>
            </a:pPr>
            <a:r>
              <a:rPr lang="en-US" noProof="0" dirty="0"/>
              <a:t>When a government imposes price controls:</a:t>
            </a:r>
          </a:p>
          <a:p>
            <a:pPr lvl="0" indent="-256032"/>
            <a:r>
              <a:rPr lang="en-US" noProof="0" dirty="0"/>
              <a:t>Some people win (ex: renters with lower rents, or landlords who can exploit the shortage of housing to illegally raise rents),</a:t>
            </a:r>
          </a:p>
          <a:p>
            <a:pPr lvl="0" indent="-256032"/>
            <a:r>
              <a:rPr lang="en-US" noProof="0" dirty="0"/>
              <a:t>Some people lose (ex: law-abiding landlords, and renters unable to find apartments), and</a:t>
            </a:r>
          </a:p>
          <a:p>
            <a:pPr lvl="0" indent="-256032"/>
            <a:r>
              <a:rPr lang="en-US" noProof="0" dirty="0"/>
              <a:t>There is a loss of economic efficiency (ex: fewer apartments rented results in deadweight loss).</a:t>
            </a:r>
          </a:p>
        </p:txBody>
      </p:sp>
    </p:spTree>
    <p:extLst>
      <p:ext uri="{BB962C8B-B14F-4D97-AF65-F5344CB8AC3E}">
        <p14:creationId xmlns:p14="http://schemas.microsoft.com/office/powerpoint/2010/main" val="8828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1"/>
            <a:ext cx="8232776" cy="1097279"/>
          </a:xfrm>
        </p:spPr>
        <p:txBody>
          <a:bodyPr/>
          <a:lstStyle/>
          <a:p>
            <a:r>
              <a:rPr lang="en-US" sz="2600" noProof="0" dirty="0">
                <a:solidFill>
                  <a:schemeClr val="tx2"/>
                </a:solidFill>
              </a:rPr>
              <a:t>Apply the Concept: Should the Government Limit “Price Gouging” During an Emergency? </a:t>
            </a:r>
            <a:r>
              <a:rPr lang="en-US" sz="2000" b="0" noProof="0" dirty="0">
                <a:solidFill>
                  <a:schemeClr val="tx2"/>
                </a:solidFill>
              </a:rPr>
              <a:t>(1 of 4)</a:t>
            </a:r>
            <a:endParaRPr lang="en-US" sz="2000" noProof="0" dirty="0">
              <a:solidFill>
                <a:schemeClr val="tx2"/>
              </a:solidFill>
            </a:endParaRPr>
          </a:p>
        </p:txBody>
      </p:sp>
      <p:sp>
        <p:nvSpPr>
          <p:cNvPr id="7" name="Content Placeholder 6"/>
          <p:cNvSpPr>
            <a:spLocks noGrp="1"/>
          </p:cNvSpPr>
          <p:nvPr>
            <p:ph sz="quarter" idx="13"/>
          </p:nvPr>
        </p:nvSpPr>
        <p:spPr>
          <a:xfrm>
            <a:off x="457200" y="1554921"/>
            <a:ext cx="8232775" cy="3588580"/>
          </a:xfrm>
        </p:spPr>
        <p:txBody>
          <a:bodyPr/>
          <a:lstStyle/>
          <a:p>
            <a:pPr marL="432" indent="0" algn="l">
              <a:spcBef>
                <a:spcPts val="0"/>
              </a:spcBef>
              <a:buNone/>
            </a:pPr>
            <a:r>
              <a:rPr lang="en-US" sz="2200" b="0" i="0" u="none" strike="noStrike" baseline="0" noProof="0" dirty="0"/>
              <a:t>In early 2020, as the Covid-19 pandemic spread through the United States, people flocked to supermarkets and pharmacies to buy hand sanitizer, disinfectant wipes, and toilet paper.</a:t>
            </a:r>
            <a:endParaRPr lang="en-US" sz="2200" noProof="0" dirty="0"/>
          </a:p>
          <a:p>
            <a:pPr marL="432" indent="0" algn="l">
              <a:buNone/>
            </a:pPr>
            <a:r>
              <a:rPr lang="en-US" sz="2200" b="0" i="0" u="none" strike="noStrike" baseline="0" noProof="0" dirty="0"/>
              <a:t>By March, these products had largely disappeared from store shelves. People who hoped to buy them on Amazon or eBay found that sellers were charging prices far above normal.</a:t>
            </a:r>
            <a:endParaRPr lang="en-US" sz="2200" noProof="0" dirty="0"/>
          </a:p>
          <a:p>
            <a:pPr marL="432" indent="0" algn="l">
              <a:buNone/>
            </a:pPr>
            <a:r>
              <a:rPr lang="en-US" sz="2200" b="0" i="0" u="none" strike="noStrike" baseline="0" noProof="0" dirty="0"/>
              <a:t>For instance, sellers on Amazon were charging $99.95 for large bottles of hand sanitizer that normally sell for $9.95.</a:t>
            </a:r>
            <a:endParaRPr lang="en-US" sz="2200" noProof="0" dirty="0"/>
          </a:p>
        </p:txBody>
      </p:sp>
    </p:spTree>
    <p:extLst>
      <p:ext uri="{BB962C8B-B14F-4D97-AF65-F5344CB8AC3E}">
        <p14:creationId xmlns:p14="http://schemas.microsoft.com/office/powerpoint/2010/main" val="113911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1" y="215371"/>
            <a:ext cx="8255000" cy="1097279"/>
          </a:xfrm>
        </p:spPr>
        <p:txBody>
          <a:bodyPr/>
          <a:lstStyle/>
          <a:p>
            <a:r>
              <a:rPr lang="en-US" sz="2600" noProof="0" dirty="0">
                <a:solidFill>
                  <a:schemeClr val="tx2"/>
                </a:solidFill>
              </a:rPr>
              <a:t>Apply the Concept: Should the Government Limit “Price Gouging” During an Emergency? </a:t>
            </a:r>
            <a:r>
              <a:rPr lang="en-US" sz="2000" b="0" noProof="0" dirty="0">
                <a:solidFill>
                  <a:schemeClr val="tx2"/>
                </a:solidFill>
              </a:rPr>
              <a:t>(2 of 4)</a:t>
            </a:r>
            <a:endParaRPr lang="en-US" sz="2000" noProof="0" dirty="0">
              <a:solidFill>
                <a:schemeClr val="tx2"/>
              </a:solidFill>
            </a:endParaRPr>
          </a:p>
        </p:txBody>
      </p:sp>
      <p:sp>
        <p:nvSpPr>
          <p:cNvPr id="4" name="Content Placeholder 3"/>
          <p:cNvSpPr>
            <a:spLocks noGrp="1"/>
          </p:cNvSpPr>
          <p:nvPr>
            <p:ph sz="quarter" idx="15"/>
          </p:nvPr>
        </p:nvSpPr>
        <p:spPr>
          <a:xfrm>
            <a:off x="457199" y="1558413"/>
            <a:ext cx="3616037" cy="4678876"/>
          </a:xfrm>
        </p:spPr>
        <p:txBody>
          <a:bodyPr/>
          <a:lstStyle/>
          <a:p>
            <a:pPr marL="0" indent="0">
              <a:spcBef>
                <a:spcPts val="600"/>
              </a:spcBef>
              <a:buSzPts val="2200"/>
              <a:buNone/>
            </a:pPr>
            <a:r>
              <a:rPr lang="en-US" sz="2000" noProof="0" dirty="0"/>
              <a:t>Early in the Covid-19 pandemic, demand surged for products like hand sanitizer.</a:t>
            </a:r>
          </a:p>
          <a:p>
            <a:pPr marL="0" indent="0">
              <a:spcBef>
                <a:spcPts val="600"/>
              </a:spcBef>
              <a:buSzPts val="2200"/>
              <a:buNone/>
            </a:pPr>
            <a:r>
              <a:rPr lang="en-US" sz="2000" noProof="0" dirty="0"/>
              <a:t>The graph shows the market for hand sanitizer in early 2020.</a:t>
            </a:r>
          </a:p>
          <a:p>
            <a:pPr marL="0" lvl="0" indent="0">
              <a:spcBef>
                <a:spcPts val="600"/>
              </a:spcBef>
              <a:buSzPts val="2200"/>
              <a:buNone/>
            </a:pPr>
            <a:r>
              <a:rPr lang="en-US" sz="2000" noProof="0" dirty="0"/>
              <a:t>Demand increased, and in the very short run, supply was unable to change, driving prices up from $3.99 to $9.99.</a:t>
            </a:r>
          </a:p>
          <a:p>
            <a:pPr marL="0" lvl="0" indent="0">
              <a:spcBef>
                <a:spcPts val="600"/>
              </a:spcBef>
              <a:buSzPts val="2200"/>
              <a:buNone/>
            </a:pPr>
            <a:r>
              <a:rPr lang="en-US" sz="2000" noProof="0" dirty="0"/>
              <a:t>Sellers of hand sanitizer gained, and only buyers willing to pay $9.99 or more could obtain hand sanitizer.</a:t>
            </a:r>
          </a:p>
        </p:txBody>
      </p:sp>
      <p:pic>
        <p:nvPicPr>
          <p:cNvPr id="2" name="Picture 1" descr="A graph plots price in dollars per bottle versus quantity in bottles. For long description in Notes pane, press F6."/>
          <p:cNvPicPr>
            <a:picLocks noChangeAspect="1"/>
          </p:cNvPicPr>
          <p:nvPr/>
        </p:nvPicPr>
        <p:blipFill>
          <a:blip r:embed="rId3"/>
          <a:stretch>
            <a:fillRect/>
          </a:stretch>
        </p:blipFill>
        <p:spPr>
          <a:xfrm>
            <a:off x="4237348" y="1698138"/>
            <a:ext cx="4474852" cy="3188484"/>
          </a:xfrm>
          <a:prstGeom prst="rect">
            <a:avLst/>
          </a:prstGeom>
        </p:spPr>
      </p:pic>
    </p:spTree>
    <p:extLst>
      <p:ext uri="{BB962C8B-B14F-4D97-AF65-F5344CB8AC3E}">
        <p14:creationId xmlns:p14="http://schemas.microsoft.com/office/powerpoint/2010/main" val="42631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215371"/>
            <a:ext cx="8255001" cy="1097279"/>
          </a:xfrm>
        </p:spPr>
        <p:txBody>
          <a:bodyPr/>
          <a:lstStyle/>
          <a:p>
            <a:r>
              <a:rPr lang="en-US" sz="2600" noProof="0" dirty="0">
                <a:solidFill>
                  <a:schemeClr val="tx2"/>
                </a:solidFill>
              </a:rPr>
              <a:t>Apply the Concept: Should the Government Limit “Price Gouging” During an Emergency? </a:t>
            </a:r>
            <a:r>
              <a:rPr lang="en-US" sz="2000" b="0" noProof="0" dirty="0">
                <a:solidFill>
                  <a:schemeClr val="tx2"/>
                </a:solidFill>
              </a:rPr>
              <a:t>(3 of 4)</a:t>
            </a:r>
            <a:endParaRPr lang="en-US" sz="2000" noProof="0" dirty="0"/>
          </a:p>
        </p:txBody>
      </p:sp>
      <p:sp>
        <p:nvSpPr>
          <p:cNvPr id="7" name="Content Placeholder 6"/>
          <p:cNvSpPr>
            <a:spLocks noGrp="1"/>
          </p:cNvSpPr>
          <p:nvPr>
            <p:ph sz="quarter" idx="13"/>
          </p:nvPr>
        </p:nvSpPr>
        <p:spPr>
          <a:xfrm>
            <a:off x="457200" y="1556326"/>
            <a:ext cx="3592286" cy="4108204"/>
          </a:xfrm>
        </p:spPr>
        <p:txBody>
          <a:bodyPr/>
          <a:lstStyle/>
          <a:p>
            <a:pPr marL="0" indent="0">
              <a:buSzPts val="2200"/>
              <a:buNone/>
            </a:pPr>
            <a:r>
              <a:rPr lang="en-US" sz="2000" noProof="0" dirty="0">
                <a:solidFill>
                  <a:schemeClr val="tx1"/>
                </a:solidFill>
              </a:rPr>
              <a:t>Should the government have put a ceiling on the price of hand sanitizer?</a:t>
            </a:r>
          </a:p>
          <a:p>
            <a:pPr marL="0" indent="0">
              <a:buSzPts val="2200"/>
              <a:buNone/>
            </a:pPr>
            <a:r>
              <a:rPr lang="en-US" sz="2000" noProof="0" dirty="0">
                <a:solidFill>
                  <a:schemeClr val="tx1"/>
                </a:solidFill>
              </a:rPr>
              <a:t>If it did so,</a:t>
            </a:r>
          </a:p>
          <a:p>
            <a:pPr marL="255600">
              <a:buSzPts val="2200"/>
            </a:pPr>
            <a:r>
              <a:rPr lang="en-US" sz="2000" noProof="0" dirty="0">
                <a:solidFill>
                  <a:schemeClr val="tx1"/>
                </a:solidFill>
              </a:rPr>
              <a:t>Sellers would not gain the abnormally high profits,</a:t>
            </a:r>
          </a:p>
          <a:p>
            <a:pPr marL="255600">
              <a:buSzPts val="2200"/>
            </a:pPr>
            <a:r>
              <a:rPr lang="en-US" sz="2000" noProof="0" dirty="0">
                <a:solidFill>
                  <a:schemeClr val="tx1"/>
                </a:solidFill>
              </a:rPr>
              <a:t>There would be a shortage of hand sanitizer, but the price would not ration it to the people who are willing to pay the most for it.</a:t>
            </a:r>
          </a:p>
        </p:txBody>
      </p:sp>
      <p:sp>
        <p:nvSpPr>
          <p:cNvPr id="8" name="Content Placeholder 7"/>
          <p:cNvSpPr>
            <a:spLocks noGrp="1"/>
          </p:cNvSpPr>
          <p:nvPr>
            <p:ph sz="quarter" idx="14"/>
          </p:nvPr>
        </p:nvSpPr>
        <p:spPr>
          <a:xfrm>
            <a:off x="457200" y="5747657"/>
            <a:ext cx="3224151" cy="489631"/>
          </a:xfrm>
        </p:spPr>
        <p:txBody>
          <a:bodyPr/>
          <a:lstStyle/>
          <a:p>
            <a:pPr marL="0" indent="0">
              <a:buSzPts val="2200"/>
              <a:buNone/>
            </a:pPr>
            <a:r>
              <a:rPr lang="en-US" sz="2000" noProof="0" dirty="0">
                <a:solidFill>
                  <a:schemeClr val="tx1"/>
                </a:solidFill>
              </a:rPr>
              <a:t>Is this a better outcome?</a:t>
            </a:r>
          </a:p>
        </p:txBody>
      </p:sp>
      <p:pic>
        <p:nvPicPr>
          <p:cNvPr id="9" name="Picture 8" descr="A graph plots price in dollars per bottle versus quantity in bottles. For long description in Notes pane, press F6."/>
          <p:cNvPicPr>
            <a:picLocks noChangeAspect="1"/>
          </p:cNvPicPr>
          <p:nvPr/>
        </p:nvPicPr>
        <p:blipFill>
          <a:blip r:embed="rId3"/>
          <a:stretch>
            <a:fillRect/>
          </a:stretch>
        </p:blipFill>
        <p:spPr>
          <a:xfrm>
            <a:off x="4237348" y="1698138"/>
            <a:ext cx="4474852" cy="3188484"/>
          </a:xfrm>
          <a:prstGeom prst="rect">
            <a:avLst/>
          </a:prstGeom>
        </p:spPr>
      </p:pic>
    </p:spTree>
    <p:extLst>
      <p:ext uri="{BB962C8B-B14F-4D97-AF65-F5344CB8AC3E}">
        <p14:creationId xmlns:p14="http://schemas.microsoft.com/office/powerpoint/2010/main" val="20483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73C6-6FD8-43B9-B3EA-3AC9BCCE6BC1}"/>
              </a:ext>
            </a:extLst>
          </p:cNvPr>
          <p:cNvSpPr>
            <a:spLocks noGrp="1"/>
          </p:cNvSpPr>
          <p:nvPr>
            <p:ph type="title"/>
          </p:nvPr>
        </p:nvSpPr>
        <p:spPr>
          <a:xfrm>
            <a:off x="457199" y="215371"/>
            <a:ext cx="8255001" cy="1097279"/>
          </a:xfrm>
        </p:spPr>
        <p:txBody>
          <a:bodyPr/>
          <a:lstStyle/>
          <a:p>
            <a:r>
              <a:rPr lang="en-US" sz="2600" noProof="0" dirty="0">
                <a:solidFill>
                  <a:schemeClr val="tx2"/>
                </a:solidFill>
              </a:rPr>
              <a:t>Apply the Concept: Should the Government Limit “Price Gouging” During an Emergency? </a:t>
            </a:r>
            <a:r>
              <a:rPr lang="en-US" sz="2000" b="0" noProof="0" dirty="0">
                <a:solidFill>
                  <a:schemeClr val="tx2"/>
                </a:solidFill>
              </a:rPr>
              <a:t>(4 of 4)</a:t>
            </a:r>
            <a:endParaRPr lang="en-US" sz="2000" noProof="0" dirty="0">
              <a:solidFill>
                <a:schemeClr val="tx2"/>
              </a:solidFill>
            </a:endParaRPr>
          </a:p>
        </p:txBody>
      </p:sp>
      <p:sp>
        <p:nvSpPr>
          <p:cNvPr id="3" name="Content Placeholder 2">
            <a:extLst>
              <a:ext uri="{FF2B5EF4-FFF2-40B4-BE49-F238E27FC236}">
                <a16:creationId xmlns:a16="http://schemas.microsoft.com/office/drawing/2014/main" id="{5B9CFEE3-0456-488A-999B-FDB46A70AD8D}"/>
              </a:ext>
            </a:extLst>
          </p:cNvPr>
          <p:cNvSpPr>
            <a:spLocks noGrp="1"/>
          </p:cNvSpPr>
          <p:nvPr>
            <p:ph sz="quarter" idx="13"/>
          </p:nvPr>
        </p:nvSpPr>
        <p:spPr>
          <a:xfrm>
            <a:off x="457200" y="1567950"/>
            <a:ext cx="3497283" cy="4669338"/>
          </a:xfrm>
        </p:spPr>
        <p:txBody>
          <a:bodyPr/>
          <a:lstStyle/>
          <a:p>
            <a:pPr marL="432" indent="0">
              <a:spcBef>
                <a:spcPts val="800"/>
              </a:spcBef>
              <a:buNone/>
            </a:pPr>
            <a:r>
              <a:rPr lang="en-US" sz="2000" noProof="0" dirty="0"/>
              <a:t>In the medium run, suppliers will adjust to the higher demand for hand sanitizer and produce more units.</a:t>
            </a:r>
          </a:p>
          <a:p>
            <a:pPr marL="432" indent="0">
              <a:spcBef>
                <a:spcPts val="800"/>
              </a:spcBef>
              <a:buNone/>
            </a:pPr>
            <a:r>
              <a:rPr lang="en-US" sz="2000" noProof="0" dirty="0"/>
              <a:t>Marginal costs will increase, as firms pay overtime to workers and convert factories to sanitizer production.</a:t>
            </a:r>
          </a:p>
          <a:p>
            <a:pPr>
              <a:spcBef>
                <a:spcPts val="800"/>
              </a:spcBef>
            </a:pPr>
            <a:r>
              <a:rPr lang="en-US" sz="2000" noProof="0" dirty="0"/>
              <a:t>A price gouging law would have kept supply from increasing, as the additional costs could not be justified by the firms.</a:t>
            </a:r>
          </a:p>
        </p:txBody>
      </p:sp>
      <p:pic>
        <p:nvPicPr>
          <p:cNvPr id="4" name="Picture 3" descr="A graph plots price in dollars per bottle versus quantity in bottles. For long description in Notes pane, press F6."/>
          <p:cNvPicPr>
            <a:picLocks noChangeAspect="1"/>
          </p:cNvPicPr>
          <p:nvPr/>
        </p:nvPicPr>
        <p:blipFill>
          <a:blip r:embed="rId3"/>
          <a:stretch>
            <a:fillRect/>
          </a:stretch>
        </p:blipFill>
        <p:spPr>
          <a:xfrm>
            <a:off x="4164190" y="1567950"/>
            <a:ext cx="4548010" cy="2871465"/>
          </a:xfrm>
          <a:prstGeom prst="rect">
            <a:avLst/>
          </a:prstGeom>
        </p:spPr>
      </p:pic>
    </p:spTree>
    <p:extLst>
      <p:ext uri="{BB962C8B-B14F-4D97-AF65-F5344CB8AC3E}">
        <p14:creationId xmlns:p14="http://schemas.microsoft.com/office/powerpoint/2010/main" val="2905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Positive and Normative Analysis of Price Ceilings and Price Floors</a:t>
            </a:r>
          </a:p>
        </p:txBody>
      </p:sp>
      <p:sp>
        <p:nvSpPr>
          <p:cNvPr id="7" name="Content Placeholder 6"/>
          <p:cNvSpPr>
            <a:spLocks noGrp="1"/>
          </p:cNvSpPr>
          <p:nvPr>
            <p:ph sz="quarter" idx="13"/>
          </p:nvPr>
        </p:nvSpPr>
        <p:spPr>
          <a:xfrm>
            <a:off x="457200" y="1554921"/>
            <a:ext cx="8232775" cy="3503968"/>
          </a:xfrm>
        </p:spPr>
        <p:txBody>
          <a:bodyPr/>
          <a:lstStyle/>
          <a:p>
            <a:pPr marL="0" lvl="0" indent="0">
              <a:buSzPts val="2200"/>
              <a:buNone/>
            </a:pPr>
            <a:r>
              <a:rPr lang="en-US" noProof="0" dirty="0"/>
              <a:t>Economic analysis can demonstrate that price ceilings and price floors decrease economic efficiency. Does this mean they are bad?</a:t>
            </a:r>
          </a:p>
          <a:p>
            <a:pPr marL="255600" lvl="0"/>
            <a:r>
              <a:rPr lang="en-US" noProof="0" dirty="0"/>
              <a:t>Because this is a normative question, it does not have a right or wrong answer; it depends on our values and judgments. It is possible to value the gains from these policies more than the losses.</a:t>
            </a:r>
          </a:p>
        </p:txBody>
      </p:sp>
    </p:spTree>
    <p:extLst>
      <p:ext uri="{BB962C8B-B14F-4D97-AF65-F5344CB8AC3E}">
        <p14:creationId xmlns:p14="http://schemas.microsoft.com/office/powerpoint/2010/main" val="154508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4.1 Consumer Surplus and Producer Surplus</a:t>
            </a:r>
          </a:p>
        </p:txBody>
      </p:sp>
      <p:sp>
        <p:nvSpPr>
          <p:cNvPr id="4" name="Content Placeholder 3"/>
          <p:cNvSpPr>
            <a:spLocks noGrp="1"/>
          </p:cNvSpPr>
          <p:nvPr>
            <p:ph sz="quarter" idx="13"/>
          </p:nvPr>
        </p:nvSpPr>
        <p:spPr>
          <a:xfrm>
            <a:off x="457200" y="1558076"/>
            <a:ext cx="8232128" cy="751675"/>
          </a:xfrm>
        </p:spPr>
        <p:txBody>
          <a:bodyPr/>
          <a:lstStyle/>
          <a:p>
            <a:pPr marL="432" indent="0">
              <a:buNone/>
            </a:pPr>
            <a:r>
              <a:rPr lang="en-US" sz="2000" b="1" noProof="0" dirty="0"/>
              <a:t>Distinguish between the concepts of consumer surplus and producer surplus.</a:t>
            </a:r>
          </a:p>
        </p:txBody>
      </p:sp>
      <p:sp>
        <p:nvSpPr>
          <p:cNvPr id="5" name="Content Placeholder 4"/>
          <p:cNvSpPr>
            <a:spLocks noGrp="1"/>
          </p:cNvSpPr>
          <p:nvPr>
            <p:ph sz="quarter" idx="14"/>
          </p:nvPr>
        </p:nvSpPr>
        <p:spPr>
          <a:xfrm>
            <a:off x="457200" y="2380252"/>
            <a:ext cx="8232128" cy="744906"/>
          </a:xfrm>
        </p:spPr>
        <p:txBody>
          <a:bodyPr tIns="0"/>
          <a:lstStyle/>
          <a:p>
            <a:pPr marL="432" indent="0">
              <a:buNone/>
            </a:pPr>
            <a:r>
              <a:rPr lang="en-US" sz="2200" b="1" noProof="0" dirty="0"/>
              <a:t>Surplus (noun): </a:t>
            </a:r>
            <a:r>
              <a:rPr lang="en-US" sz="2200" noProof="0" dirty="0"/>
              <a:t>Something that remains above what is used or needed.</a:t>
            </a:r>
          </a:p>
        </p:txBody>
      </p:sp>
      <p:sp>
        <p:nvSpPr>
          <p:cNvPr id="6" name="Content Placeholder 5"/>
          <p:cNvSpPr>
            <a:spLocks noGrp="1"/>
          </p:cNvSpPr>
          <p:nvPr>
            <p:ph sz="quarter" idx="15"/>
          </p:nvPr>
        </p:nvSpPr>
        <p:spPr>
          <a:xfrm>
            <a:off x="457200" y="3190513"/>
            <a:ext cx="8081158" cy="3118212"/>
          </a:xfrm>
        </p:spPr>
        <p:txBody>
          <a:bodyPr tIns="0"/>
          <a:lstStyle/>
          <a:p>
            <a:pPr marL="0" lvl="0" indent="0">
              <a:spcBef>
                <a:spcPts val="2700"/>
              </a:spcBef>
              <a:buSzPts val="2200"/>
              <a:buNone/>
            </a:pPr>
            <a:r>
              <a:rPr lang="en-US" sz="2200" noProof="0" dirty="0"/>
              <a:t>Economists use the idea of “surplus” to refer to the benefit that people derive from engaging in market transactions.</a:t>
            </a:r>
          </a:p>
          <a:p>
            <a:pPr lvl="0" indent="-256032"/>
            <a:r>
              <a:rPr lang="en-US" sz="2200" b="1" noProof="0" dirty="0"/>
              <a:t>Consumer surplus</a:t>
            </a:r>
            <a:r>
              <a:rPr lang="en-US" sz="2200" noProof="0" dirty="0"/>
              <a:t> is the difference between the highest price a consumer is willing to pay for a good or service and the actual price the consumer pays.</a:t>
            </a:r>
          </a:p>
          <a:p>
            <a:pPr lvl="0" indent="-256032"/>
            <a:r>
              <a:rPr lang="en-US" sz="2200" b="1" noProof="0" dirty="0"/>
              <a:t>Producer surplus</a:t>
            </a:r>
            <a:r>
              <a:rPr lang="en-US" sz="2200" noProof="0" dirty="0"/>
              <a:t> is the difference between the lowest price a firm would be willing to accept for a good or service and the price it actually receives.</a:t>
            </a:r>
          </a:p>
        </p:txBody>
      </p:sp>
    </p:spTree>
    <p:extLst>
      <p:ext uri="{BB962C8B-B14F-4D97-AF65-F5344CB8AC3E}">
        <p14:creationId xmlns:p14="http://schemas.microsoft.com/office/powerpoint/2010/main" val="271647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4.4 The Economic Effect of Taxes</a:t>
            </a:r>
          </a:p>
        </p:txBody>
      </p:sp>
      <p:sp>
        <p:nvSpPr>
          <p:cNvPr id="3" name="Content Placeholder 2"/>
          <p:cNvSpPr>
            <a:spLocks noGrp="1"/>
          </p:cNvSpPr>
          <p:nvPr>
            <p:ph sz="quarter" idx="13"/>
          </p:nvPr>
        </p:nvSpPr>
        <p:spPr>
          <a:xfrm>
            <a:off x="457200" y="1563739"/>
            <a:ext cx="6743700" cy="490143"/>
          </a:xfrm>
        </p:spPr>
        <p:txBody>
          <a:bodyPr/>
          <a:lstStyle/>
          <a:p>
            <a:pPr marL="432" indent="0">
              <a:buNone/>
            </a:pPr>
            <a:r>
              <a:rPr lang="en-US" sz="2000" b="1" noProof="0" dirty="0"/>
              <a:t>Analyze the economic effect of taxes.</a:t>
            </a:r>
          </a:p>
        </p:txBody>
      </p:sp>
      <p:sp>
        <p:nvSpPr>
          <p:cNvPr id="4" name="Content Placeholder 3"/>
          <p:cNvSpPr>
            <a:spLocks noGrp="1"/>
          </p:cNvSpPr>
          <p:nvPr>
            <p:ph sz="quarter" idx="14"/>
          </p:nvPr>
        </p:nvSpPr>
        <p:spPr>
          <a:xfrm>
            <a:off x="457200" y="2226351"/>
            <a:ext cx="7831777" cy="3538846"/>
          </a:xfrm>
        </p:spPr>
        <p:txBody>
          <a:bodyPr/>
          <a:lstStyle/>
          <a:p>
            <a:pPr marL="0" lvl="0" indent="0">
              <a:spcBef>
                <a:spcPts val="0"/>
              </a:spcBef>
              <a:buSzPts val="2200"/>
              <a:buNone/>
            </a:pPr>
            <a:r>
              <a:rPr lang="en-US" noProof="0" dirty="0"/>
              <a:t>Taxes are the most important method by which governments fund their activities.</a:t>
            </a:r>
          </a:p>
          <a:p>
            <a:pPr marL="0" lvl="0" indent="0">
              <a:buSzPts val="2200"/>
              <a:buNone/>
            </a:pPr>
            <a:r>
              <a:rPr lang="en-US" noProof="0" dirty="0"/>
              <a:t>We will concentrate on </a:t>
            </a:r>
            <a:r>
              <a:rPr lang="en-US" b="1" noProof="0" dirty="0"/>
              <a:t>per-unit</a:t>
            </a:r>
            <a:r>
              <a:rPr lang="en-US" i="1" noProof="0" dirty="0"/>
              <a:t> </a:t>
            </a:r>
            <a:r>
              <a:rPr lang="en-US" noProof="0" dirty="0"/>
              <a:t>taxes: taxes assessed as a particular dollar amount on the sale of a good or service, as opposed to a </a:t>
            </a:r>
            <a:r>
              <a:rPr lang="en-US" b="1" noProof="0" dirty="0"/>
              <a:t>percentage</a:t>
            </a:r>
            <a:r>
              <a:rPr lang="en-US" noProof="0" dirty="0"/>
              <a:t> tax.</a:t>
            </a:r>
          </a:p>
          <a:p>
            <a:pPr marL="0" lvl="0" indent="0">
              <a:buSzPts val="2200"/>
              <a:buNone/>
            </a:pPr>
            <a:r>
              <a:rPr lang="en-US" b="1" noProof="0" dirty="0"/>
              <a:t>Example: </a:t>
            </a:r>
            <a:r>
              <a:rPr lang="en-US" noProof="0" dirty="0"/>
              <a:t>The U.</a:t>
            </a:r>
            <a:r>
              <a:rPr lang="en-US" sz="100" noProof="0" dirty="0"/>
              <a:t> </a:t>
            </a:r>
            <a:r>
              <a:rPr lang="en-US" noProof="0" dirty="0"/>
              <a:t>S. Federal government imposes an excise tax of 18.4 cents per gallon of gasoline as of 2023.</a:t>
            </a:r>
          </a:p>
        </p:txBody>
      </p:sp>
    </p:spTree>
    <p:extLst>
      <p:ext uri="{BB962C8B-B14F-4D97-AF65-F5344CB8AC3E}">
        <p14:creationId xmlns:p14="http://schemas.microsoft.com/office/powerpoint/2010/main" val="20736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4.11 The Effect of a Tax on the Market for Cigarettes </a:t>
            </a:r>
            <a:r>
              <a:rPr lang="en-US" sz="2000" b="0" noProof="0" dirty="0"/>
              <a:t>(1 of 4)</a:t>
            </a:r>
            <a:endParaRPr lang="en-US" sz="2000" noProof="0" dirty="0"/>
          </a:p>
        </p:txBody>
      </p:sp>
      <p:sp>
        <p:nvSpPr>
          <p:cNvPr id="4" name="Content Placeholder 3"/>
          <p:cNvSpPr>
            <a:spLocks noGrp="1"/>
          </p:cNvSpPr>
          <p:nvPr>
            <p:ph sz="quarter" idx="15"/>
          </p:nvPr>
        </p:nvSpPr>
        <p:spPr>
          <a:xfrm>
            <a:off x="457200" y="1558413"/>
            <a:ext cx="3841668" cy="3889888"/>
          </a:xfrm>
        </p:spPr>
        <p:txBody>
          <a:bodyPr/>
          <a:lstStyle/>
          <a:p>
            <a:pPr marL="0" lvl="0" indent="0">
              <a:buSzPts val="2200"/>
              <a:buNone/>
            </a:pPr>
            <a:r>
              <a:rPr lang="en-US" sz="2200" noProof="0" dirty="0"/>
              <a:t>Without the tax, market equilibrium occurs at point </a:t>
            </a:r>
            <a:r>
              <a:rPr lang="en-US" sz="2200" i="1" noProof="0" dirty="0"/>
              <a:t>A</a:t>
            </a:r>
            <a:r>
              <a:rPr lang="en-US" sz="2200" noProof="0" dirty="0"/>
              <a:t>.</a:t>
            </a:r>
          </a:p>
          <a:p>
            <a:pPr marL="0" lvl="0" indent="0">
              <a:buSzPts val="2200"/>
              <a:buNone/>
            </a:pPr>
            <a:r>
              <a:rPr lang="en-US" sz="2200" noProof="0" dirty="0"/>
              <a:t>The equilibrium price of cigarettes is $6.00 per pack, and 4 billion packs of cigarettes are sold per year.</a:t>
            </a:r>
          </a:p>
          <a:p>
            <a:pPr marL="0" lvl="0" indent="0">
              <a:buSzPts val="2200"/>
              <a:buNone/>
            </a:pPr>
            <a:r>
              <a:rPr lang="en-US" sz="2200" noProof="0" dirty="0"/>
              <a:t>A $1.00-per-pack tax on cigarettes will cause the supply curve for cigarettes to shift up by $1.00, from</a:t>
            </a:r>
          </a:p>
        </p:txBody>
      </p:sp>
      <p:graphicFrame>
        <p:nvGraphicFramePr>
          <p:cNvPr id="12" name="Object 11" descr=" S sub 1 to S sub 2. "/>
          <p:cNvGraphicFramePr>
            <a:graphicFrameLocks noChangeAspect="1"/>
          </p:cNvGraphicFramePr>
          <p:nvPr>
            <p:extLst>
              <p:ext uri="{D42A27DB-BD31-4B8C-83A1-F6EECF244321}">
                <p14:modId xmlns:p14="http://schemas.microsoft.com/office/powerpoint/2010/main" val="594347810"/>
              </p:ext>
            </p:extLst>
          </p:nvPr>
        </p:nvGraphicFramePr>
        <p:xfrm>
          <a:off x="507262" y="5503869"/>
          <a:ext cx="1006121" cy="385323"/>
        </p:xfrm>
        <a:graphic>
          <a:graphicData uri="http://schemas.openxmlformats.org/presentationml/2006/ole">
            <mc:AlternateContent xmlns:mc="http://schemas.openxmlformats.org/markup-compatibility/2006">
              <mc:Choice xmlns:v="urn:schemas-microsoft-com:vml" Requires="v">
                <p:oleObj name="Equation" r:id="rId3" imgW="596880" imgH="228600" progId="Equation.DSMT4">
                  <p:embed/>
                </p:oleObj>
              </mc:Choice>
              <mc:Fallback>
                <p:oleObj name="Equation" r:id="rId3" imgW="596880" imgH="228600" progId="Equation.DSMT4">
                  <p:embed/>
                  <p:pic>
                    <p:nvPicPr>
                      <p:cNvPr id="12" name="Object 11" descr=" S sub 1 to S sub 2. "/>
                      <p:cNvPicPr/>
                      <p:nvPr/>
                    </p:nvPicPr>
                    <p:blipFill>
                      <a:blip r:embed="rId4"/>
                      <a:stretch>
                        <a:fillRect/>
                      </a:stretch>
                    </p:blipFill>
                    <p:spPr>
                      <a:xfrm>
                        <a:off x="507262" y="5503869"/>
                        <a:ext cx="1006121" cy="385323"/>
                      </a:xfrm>
                      <a:prstGeom prst="rect">
                        <a:avLst/>
                      </a:prstGeom>
                    </p:spPr>
                  </p:pic>
                </p:oleObj>
              </mc:Fallback>
            </mc:AlternateContent>
          </a:graphicData>
        </a:graphic>
      </p:graphicFrame>
      <p:pic>
        <p:nvPicPr>
          <p:cNvPr id="2" name="Picture 1" descr="The effect of a tax on the cigarette market is illustrated on the x y plane. For long description in Notes pane, press F6."/>
          <p:cNvPicPr>
            <a:picLocks noChangeAspect="1"/>
          </p:cNvPicPr>
          <p:nvPr/>
        </p:nvPicPr>
        <p:blipFill>
          <a:blip r:embed="rId5"/>
          <a:stretch>
            <a:fillRect/>
          </a:stretch>
        </p:blipFill>
        <p:spPr>
          <a:xfrm>
            <a:off x="4729599" y="1736456"/>
            <a:ext cx="3956647" cy="2969009"/>
          </a:xfrm>
          <a:prstGeom prst="rect">
            <a:avLst/>
          </a:prstGeom>
        </p:spPr>
      </p:pic>
    </p:spTree>
    <p:extLst>
      <p:ext uri="{BB962C8B-B14F-4D97-AF65-F5344CB8AC3E}">
        <p14:creationId xmlns:p14="http://schemas.microsoft.com/office/powerpoint/2010/main" val="9452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4.11 The Effect of a Tax on the Market for Cigarettes </a:t>
            </a:r>
            <a:r>
              <a:rPr lang="en-US" sz="2000" b="0" noProof="0" dirty="0"/>
              <a:t>(2 of 4)</a:t>
            </a:r>
            <a:endParaRPr lang="en-US" sz="2000" noProof="0" dirty="0"/>
          </a:p>
        </p:txBody>
      </p:sp>
      <p:sp>
        <p:nvSpPr>
          <p:cNvPr id="4" name="Content Placeholder 3"/>
          <p:cNvSpPr>
            <a:spLocks noGrp="1"/>
          </p:cNvSpPr>
          <p:nvPr>
            <p:ph sz="quarter" idx="15"/>
          </p:nvPr>
        </p:nvSpPr>
        <p:spPr>
          <a:xfrm>
            <a:off x="457200" y="1558413"/>
            <a:ext cx="3841668" cy="4307998"/>
          </a:xfrm>
        </p:spPr>
        <p:txBody>
          <a:bodyPr/>
          <a:lstStyle/>
          <a:p>
            <a:pPr marL="0" lvl="0" indent="0">
              <a:spcBef>
                <a:spcPts val="0"/>
              </a:spcBef>
              <a:buSzPts val="2200"/>
              <a:buNone/>
            </a:pPr>
            <a:r>
              <a:rPr lang="en-US" sz="2000" noProof="0" dirty="0"/>
              <a:t>The supply curve shifted up by $1.00, the amount of the tax.</a:t>
            </a:r>
          </a:p>
          <a:p>
            <a:pPr marL="0" lvl="0" indent="0">
              <a:buSzPts val="2200"/>
              <a:buNone/>
            </a:pPr>
            <a:r>
              <a:rPr lang="en-US" sz="2000" noProof="0" dirty="0"/>
              <a:t>If firms were willing to sell 4 billion packs at a price of $6.00 before the tax, the price needs to be </a:t>
            </a:r>
            <a:r>
              <a:rPr lang="en-US" sz="2000" b="1" noProof="0" dirty="0"/>
              <a:t>exactly $1.00 higher </a:t>
            </a:r>
            <a:r>
              <a:rPr lang="en-US" sz="2000" noProof="0" dirty="0"/>
              <a:t>in order to convince them to still sell 4 billion packs.</a:t>
            </a:r>
          </a:p>
          <a:p>
            <a:pPr marL="255600" lvl="0"/>
            <a:r>
              <a:rPr lang="en-US" sz="2000" noProof="0" dirty="0"/>
              <a:t>This is because firms’ marginal costs effectively increased by $1.00 per unit, the value of the tax.</a:t>
            </a:r>
          </a:p>
        </p:txBody>
      </p:sp>
      <p:pic>
        <p:nvPicPr>
          <p:cNvPr id="2" name="Picture 1" descr="The effect of a tax on the cigarette market is illustrated on the x y plane. For long description in Notes pane, press F6."/>
          <p:cNvPicPr>
            <a:picLocks noChangeAspect="1"/>
          </p:cNvPicPr>
          <p:nvPr/>
        </p:nvPicPr>
        <p:blipFill>
          <a:blip r:embed="rId3"/>
          <a:stretch>
            <a:fillRect/>
          </a:stretch>
        </p:blipFill>
        <p:spPr>
          <a:xfrm>
            <a:off x="4700512" y="1700213"/>
            <a:ext cx="4017612" cy="3017782"/>
          </a:xfrm>
          <a:prstGeom prst="rect">
            <a:avLst/>
          </a:prstGeom>
        </p:spPr>
      </p:pic>
    </p:spTree>
    <p:extLst>
      <p:ext uri="{BB962C8B-B14F-4D97-AF65-F5344CB8AC3E}">
        <p14:creationId xmlns:p14="http://schemas.microsoft.com/office/powerpoint/2010/main" val="20516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4.11 The Effect of a Tax on the Market for Cigarettes </a:t>
            </a:r>
            <a:r>
              <a:rPr lang="en-US" sz="2000" b="0" noProof="0" dirty="0"/>
              <a:t>(3 of 4)</a:t>
            </a:r>
            <a:endParaRPr lang="en-US" sz="2000" noProof="0" dirty="0"/>
          </a:p>
        </p:txBody>
      </p:sp>
      <p:sp>
        <p:nvSpPr>
          <p:cNvPr id="4" name="Content Placeholder 3"/>
          <p:cNvSpPr>
            <a:spLocks noGrp="1"/>
          </p:cNvSpPr>
          <p:nvPr>
            <p:ph sz="quarter" idx="15"/>
          </p:nvPr>
        </p:nvSpPr>
        <p:spPr>
          <a:xfrm>
            <a:off x="457200" y="1558412"/>
            <a:ext cx="3485408" cy="4678876"/>
          </a:xfrm>
        </p:spPr>
        <p:txBody>
          <a:bodyPr/>
          <a:lstStyle/>
          <a:p>
            <a:pPr marL="0" lvl="0" indent="0">
              <a:spcBef>
                <a:spcPts val="0"/>
              </a:spcBef>
              <a:buSzPts val="2200"/>
              <a:buNone/>
            </a:pPr>
            <a:r>
              <a:rPr lang="en-US" sz="2200" noProof="0" dirty="0">
                <a:solidFill>
                  <a:schemeClr val="tx1"/>
                </a:solidFill>
              </a:rPr>
              <a:t>The new equilibrium occurs at point </a:t>
            </a:r>
            <a:r>
              <a:rPr lang="en-US" sz="2200" i="1" noProof="0" dirty="0">
                <a:solidFill>
                  <a:schemeClr val="tx1"/>
                </a:solidFill>
              </a:rPr>
              <a:t>B</a:t>
            </a:r>
            <a:r>
              <a:rPr lang="en-US" sz="2200" noProof="0" dirty="0">
                <a:solidFill>
                  <a:schemeClr val="tx1"/>
                </a:solidFill>
              </a:rPr>
              <a:t>; the quantity sold falls to 3.7 billion packs.</a:t>
            </a:r>
          </a:p>
          <a:p>
            <a:pPr marL="0" lvl="0" indent="0">
              <a:buSzPts val="2200"/>
              <a:buNone/>
            </a:pPr>
            <a:r>
              <a:rPr lang="en-US" sz="2200" noProof="0" dirty="0">
                <a:solidFill>
                  <a:schemeClr val="tx1"/>
                </a:solidFill>
              </a:rPr>
              <a:t>The tax increases the price paid by consumers to $6.90 per pack.</a:t>
            </a:r>
          </a:p>
          <a:p>
            <a:pPr marL="0" lvl="0" indent="0">
              <a:buSzPts val="2200"/>
              <a:buNone/>
            </a:pPr>
            <a:r>
              <a:rPr lang="en-US" sz="2200" noProof="0" dirty="0">
                <a:solidFill>
                  <a:schemeClr val="tx1"/>
                </a:solidFill>
              </a:rPr>
              <a:t>Producers receive a price of $6.90 per pack (point </a:t>
            </a:r>
            <a:r>
              <a:rPr lang="en-US" sz="2200" i="1" noProof="0" dirty="0">
                <a:solidFill>
                  <a:schemeClr val="tx1"/>
                </a:solidFill>
              </a:rPr>
              <a:t>B</a:t>
            </a:r>
            <a:r>
              <a:rPr lang="en-US" sz="2200" noProof="0" dirty="0">
                <a:solidFill>
                  <a:schemeClr val="tx1"/>
                </a:solidFill>
              </a:rPr>
              <a:t>), but after paying the $1.00 tax, they are left with $5.90 (point </a:t>
            </a:r>
            <a:r>
              <a:rPr lang="en-US" sz="2200" i="1" noProof="0" dirty="0">
                <a:solidFill>
                  <a:schemeClr val="tx1"/>
                </a:solidFill>
              </a:rPr>
              <a:t>C</a:t>
            </a:r>
            <a:r>
              <a:rPr lang="en-US" sz="2200" noProof="0" dirty="0">
                <a:solidFill>
                  <a:schemeClr val="tx1"/>
                </a:solidFill>
              </a:rPr>
              <a:t>).</a:t>
            </a:r>
          </a:p>
        </p:txBody>
      </p:sp>
      <p:pic>
        <p:nvPicPr>
          <p:cNvPr id="2" name="Picture 1" descr="A second illustration further elaborates on the impact of a tax on the cigarette market. For long description in Notes pane, press F6."/>
          <p:cNvPicPr>
            <a:picLocks noChangeAspect="1"/>
          </p:cNvPicPr>
          <p:nvPr/>
        </p:nvPicPr>
        <p:blipFill>
          <a:blip r:embed="rId3"/>
          <a:stretch>
            <a:fillRect/>
          </a:stretch>
        </p:blipFill>
        <p:spPr>
          <a:xfrm>
            <a:off x="4322700" y="1701363"/>
            <a:ext cx="4389500" cy="2645893"/>
          </a:xfrm>
          <a:prstGeom prst="rect">
            <a:avLst/>
          </a:prstGeom>
        </p:spPr>
      </p:pic>
    </p:spTree>
    <p:extLst>
      <p:ext uri="{BB962C8B-B14F-4D97-AF65-F5344CB8AC3E}">
        <p14:creationId xmlns:p14="http://schemas.microsoft.com/office/powerpoint/2010/main" val="370756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4.11 The Effect of a Tax on the Market for Cigarettes </a:t>
            </a:r>
            <a:r>
              <a:rPr lang="en-US" sz="2000" b="0" noProof="0" dirty="0"/>
              <a:t>(4 of 4)</a:t>
            </a:r>
            <a:endParaRPr lang="en-US" sz="2000" noProof="0" dirty="0"/>
          </a:p>
        </p:txBody>
      </p:sp>
      <p:sp>
        <p:nvSpPr>
          <p:cNvPr id="4" name="Content Placeholder 3"/>
          <p:cNvSpPr>
            <a:spLocks noGrp="1"/>
          </p:cNvSpPr>
          <p:nvPr>
            <p:ph sz="quarter" idx="15"/>
          </p:nvPr>
        </p:nvSpPr>
        <p:spPr>
          <a:xfrm>
            <a:off x="457199" y="1558412"/>
            <a:ext cx="2952207" cy="4367375"/>
          </a:xfrm>
        </p:spPr>
        <p:txBody>
          <a:bodyPr/>
          <a:lstStyle/>
          <a:p>
            <a:pPr marL="0" lvl="0" indent="0">
              <a:buSzPts val="2200"/>
              <a:buNone/>
            </a:pPr>
            <a:r>
              <a:rPr lang="en-US" sz="2000" noProof="0" dirty="0"/>
              <a:t>The government will receive tax revenue equal to the green shaded box.</a:t>
            </a:r>
          </a:p>
          <a:p>
            <a:pPr marL="0" lvl="0" indent="0">
              <a:buSzPts val="2200"/>
              <a:buNone/>
            </a:pPr>
            <a:r>
              <a:rPr lang="en-US" sz="2000" noProof="0" dirty="0"/>
              <a:t>Some consumer surplus and some producer surplus will become tax revenue for the government, and some will become deadweight loss, shown by the yellow-shaded area.</a:t>
            </a:r>
          </a:p>
        </p:txBody>
      </p:sp>
      <p:pic>
        <p:nvPicPr>
          <p:cNvPr id="2" name="Picture 1" descr="A graph depicts the effect of a tax on the market for cigarettes, when the price equilibrium is $6.00 per pack. For long description in Notes pane, press F6."/>
          <p:cNvPicPr>
            <a:picLocks noChangeAspect="1"/>
          </p:cNvPicPr>
          <p:nvPr/>
        </p:nvPicPr>
        <p:blipFill>
          <a:blip r:embed="rId3"/>
          <a:stretch>
            <a:fillRect/>
          </a:stretch>
        </p:blipFill>
        <p:spPr>
          <a:xfrm>
            <a:off x="3724226" y="1558412"/>
            <a:ext cx="4962574" cy="2993395"/>
          </a:xfrm>
          <a:prstGeom prst="rect">
            <a:avLst/>
          </a:prstGeom>
        </p:spPr>
      </p:pic>
    </p:spTree>
    <p:extLst>
      <p:ext uri="{BB962C8B-B14F-4D97-AF65-F5344CB8AC3E}">
        <p14:creationId xmlns:p14="http://schemas.microsoft.com/office/powerpoint/2010/main" val="75906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What Makes One Tax Better Than Another?</a:t>
            </a:r>
          </a:p>
        </p:txBody>
      </p:sp>
      <p:sp>
        <p:nvSpPr>
          <p:cNvPr id="7" name="Content Placeholder 6"/>
          <p:cNvSpPr>
            <a:spLocks noGrp="1"/>
          </p:cNvSpPr>
          <p:nvPr>
            <p:ph sz="quarter" idx="13"/>
          </p:nvPr>
        </p:nvSpPr>
        <p:spPr>
          <a:xfrm>
            <a:off x="457200" y="1554920"/>
            <a:ext cx="8232775" cy="3800851"/>
          </a:xfrm>
        </p:spPr>
        <p:txBody>
          <a:bodyPr/>
          <a:lstStyle/>
          <a:p>
            <a:pPr marL="0" lvl="0" indent="0">
              <a:spcBef>
                <a:spcPts val="600"/>
              </a:spcBef>
              <a:buSzPts val="2200"/>
              <a:buNone/>
            </a:pPr>
            <a:r>
              <a:rPr lang="en-US" noProof="0" dirty="0"/>
              <a:t>In the “public finance” literature, economists refer to the deadweight loss from a tax as its </a:t>
            </a:r>
            <a:r>
              <a:rPr lang="en-US" b="1" noProof="0" dirty="0"/>
              <a:t>excess burden</a:t>
            </a:r>
            <a:r>
              <a:rPr lang="en-US" noProof="0" dirty="0"/>
              <a:t>.</a:t>
            </a:r>
          </a:p>
          <a:p>
            <a:pPr marL="0" lvl="0" indent="0">
              <a:spcBef>
                <a:spcPts val="600"/>
              </a:spcBef>
              <a:buSzPts val="2200"/>
              <a:buNone/>
            </a:pPr>
            <a:r>
              <a:rPr lang="en-US" noProof="0" dirty="0"/>
              <a:t>Given that we want to raise tax revenue, what makes one tax preferred over another?</a:t>
            </a:r>
          </a:p>
          <a:p>
            <a:pPr marL="255600" lvl="0"/>
            <a:r>
              <a:rPr lang="en-US" noProof="0" dirty="0"/>
              <a:t>A tax is efficient if it imposes a small excess burden relative to the tax revenue it raises.</a:t>
            </a:r>
          </a:p>
          <a:p>
            <a:pPr marL="255600" lvl="0"/>
            <a:r>
              <a:rPr lang="en-US" noProof="0" dirty="0"/>
              <a:t>Economists can advise policymakers about which taxes are the most efficient.</a:t>
            </a:r>
          </a:p>
        </p:txBody>
      </p:sp>
    </p:spTree>
    <p:extLst>
      <p:ext uri="{BB962C8B-B14F-4D97-AF65-F5344CB8AC3E}">
        <p14:creationId xmlns:p14="http://schemas.microsoft.com/office/powerpoint/2010/main" val="5370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4.12 The Incidence of a Tax on Gasoline </a:t>
            </a:r>
            <a:r>
              <a:rPr lang="en-US" sz="2000" b="0" noProof="0" dirty="0"/>
              <a:t>(1 of 2)</a:t>
            </a:r>
            <a:endParaRPr lang="en-US" sz="2000" noProof="0" dirty="0"/>
          </a:p>
        </p:txBody>
      </p:sp>
      <p:pic>
        <p:nvPicPr>
          <p:cNvPr id="2" name="Picture 1" descr="A graph depicts the incidence of a tax on gasoline when the price per gallon before tax would be $2.50. For long description in Notes pane, press F6."/>
          <p:cNvPicPr>
            <a:picLocks noChangeAspect="1"/>
          </p:cNvPicPr>
          <p:nvPr/>
        </p:nvPicPr>
        <p:blipFill>
          <a:blip r:embed="rId3"/>
          <a:stretch>
            <a:fillRect/>
          </a:stretch>
        </p:blipFill>
        <p:spPr>
          <a:xfrm>
            <a:off x="2535759" y="1567121"/>
            <a:ext cx="4072481" cy="3212870"/>
          </a:xfrm>
          <a:prstGeom prst="rect">
            <a:avLst/>
          </a:prstGeom>
        </p:spPr>
      </p:pic>
      <p:sp>
        <p:nvSpPr>
          <p:cNvPr id="3" name="Content Placeholder 2"/>
          <p:cNvSpPr>
            <a:spLocks noGrp="1"/>
          </p:cNvSpPr>
          <p:nvPr>
            <p:ph sz="quarter" idx="14"/>
          </p:nvPr>
        </p:nvSpPr>
        <p:spPr>
          <a:xfrm>
            <a:off x="457200" y="5016035"/>
            <a:ext cx="7931425" cy="669148"/>
          </a:xfrm>
        </p:spPr>
        <p:txBody>
          <a:bodyPr lIns="0" tIns="0" rIns="0" bIns="0"/>
          <a:lstStyle/>
          <a:p>
            <a:pPr marL="0" indent="0">
              <a:buNone/>
            </a:pPr>
            <a:r>
              <a:rPr lang="en-US" sz="2000" noProof="0" dirty="0">
                <a:latin typeface="+mn-lt"/>
              </a:rPr>
              <a:t>With no tax on gasoline, the price would be $2.50 per gallon, and 144 billion gallons of gasoline would be sold each year.</a:t>
            </a:r>
          </a:p>
        </p:txBody>
      </p:sp>
      <p:sp>
        <p:nvSpPr>
          <p:cNvPr id="4" name="Content Placeholder 3"/>
          <p:cNvSpPr>
            <a:spLocks noGrp="1"/>
          </p:cNvSpPr>
          <p:nvPr>
            <p:ph sz="quarter" idx="15"/>
          </p:nvPr>
        </p:nvSpPr>
        <p:spPr>
          <a:xfrm>
            <a:off x="457201" y="5802236"/>
            <a:ext cx="7485016" cy="402622"/>
          </a:xfrm>
        </p:spPr>
        <p:txBody>
          <a:bodyPr lIns="0" tIns="0" rIns="0" bIns="0"/>
          <a:lstStyle/>
          <a:p>
            <a:pPr marL="255600"/>
            <a:r>
              <a:rPr lang="en-US" sz="2000" noProof="0" dirty="0"/>
              <a:t>A 10-cents-per-gallon excise tax shifts up the supply curve from</a:t>
            </a:r>
          </a:p>
        </p:txBody>
      </p:sp>
      <p:graphicFrame>
        <p:nvGraphicFramePr>
          <p:cNvPr id="8" name="Object 7" descr=" S sub 1 to S sub 2. "/>
          <p:cNvGraphicFramePr>
            <a:graphicFrameLocks noChangeAspect="1"/>
          </p:cNvGraphicFramePr>
          <p:nvPr>
            <p:extLst>
              <p:ext uri="{D42A27DB-BD31-4B8C-83A1-F6EECF244321}">
                <p14:modId xmlns:p14="http://schemas.microsoft.com/office/powerpoint/2010/main" val="1962519294"/>
              </p:ext>
            </p:extLst>
          </p:nvPr>
        </p:nvGraphicFramePr>
        <p:xfrm>
          <a:off x="8029451" y="5834409"/>
          <a:ext cx="860300" cy="329478"/>
        </p:xfrm>
        <a:graphic>
          <a:graphicData uri="http://schemas.openxmlformats.org/presentationml/2006/ole">
            <mc:AlternateContent xmlns:mc="http://schemas.openxmlformats.org/markup-compatibility/2006">
              <mc:Choice xmlns:v="urn:schemas-microsoft-com:vml" Requires="v">
                <p:oleObj name="Equation" r:id="rId4" imgW="596880" imgH="228600" progId="Equation.DSMT4">
                  <p:embed/>
                </p:oleObj>
              </mc:Choice>
              <mc:Fallback>
                <p:oleObj name="Equation" r:id="rId4" imgW="596880" imgH="228600" progId="Equation.DSMT4">
                  <p:embed/>
                  <p:pic>
                    <p:nvPicPr>
                      <p:cNvPr id="8" name="Object 7" descr=" S sub 1 to S sub 2. "/>
                      <p:cNvPicPr/>
                      <p:nvPr/>
                    </p:nvPicPr>
                    <p:blipFill>
                      <a:blip r:embed="rId5"/>
                      <a:stretch>
                        <a:fillRect/>
                      </a:stretch>
                    </p:blipFill>
                    <p:spPr>
                      <a:xfrm>
                        <a:off x="8029451" y="5834409"/>
                        <a:ext cx="860300" cy="329478"/>
                      </a:xfrm>
                      <a:prstGeom prst="rect">
                        <a:avLst/>
                      </a:prstGeom>
                    </p:spPr>
                  </p:pic>
                </p:oleObj>
              </mc:Fallback>
            </mc:AlternateContent>
          </a:graphicData>
        </a:graphic>
      </p:graphicFrame>
    </p:spTree>
    <p:extLst>
      <p:ext uri="{BB962C8B-B14F-4D97-AF65-F5344CB8AC3E}">
        <p14:creationId xmlns:p14="http://schemas.microsoft.com/office/powerpoint/2010/main" val="333793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4.12 The Incidence of a Tax on Gasoline </a:t>
            </a:r>
            <a:r>
              <a:rPr lang="en-US" sz="2000" b="0" noProof="0" dirty="0"/>
              <a:t>(2 of 2)</a:t>
            </a:r>
            <a:endParaRPr lang="en-US" sz="2000" noProof="0" dirty="0"/>
          </a:p>
        </p:txBody>
      </p:sp>
      <p:pic>
        <p:nvPicPr>
          <p:cNvPr id="2" name="Picture 1" descr="A graph depicts the incidence of a tax on gasoline when the price per gallon before tax would be $2.50. For long description in Notes pane, press F6."/>
          <p:cNvPicPr>
            <a:picLocks noChangeAspect="1"/>
          </p:cNvPicPr>
          <p:nvPr/>
        </p:nvPicPr>
        <p:blipFill>
          <a:blip r:embed="rId3"/>
          <a:stretch>
            <a:fillRect/>
          </a:stretch>
        </p:blipFill>
        <p:spPr>
          <a:xfrm>
            <a:off x="2220957" y="1557338"/>
            <a:ext cx="4706520" cy="2914141"/>
          </a:xfrm>
          <a:prstGeom prst="rect">
            <a:avLst/>
          </a:prstGeom>
        </p:spPr>
      </p:pic>
      <p:sp>
        <p:nvSpPr>
          <p:cNvPr id="15" name="Content Placeholder 14"/>
          <p:cNvSpPr>
            <a:spLocks noGrp="1"/>
          </p:cNvSpPr>
          <p:nvPr>
            <p:ph sz="quarter" idx="14"/>
          </p:nvPr>
        </p:nvSpPr>
        <p:spPr>
          <a:xfrm>
            <a:off x="457200" y="4573135"/>
            <a:ext cx="8229600" cy="843691"/>
          </a:xfrm>
        </p:spPr>
        <p:txBody>
          <a:bodyPr/>
          <a:lstStyle/>
          <a:p>
            <a:pPr lvl="0" indent="-255600">
              <a:spcBef>
                <a:spcPts val="600"/>
              </a:spcBef>
            </a:pPr>
            <a:r>
              <a:rPr lang="en-US" sz="2000" noProof="0" dirty="0">
                <a:latin typeface="+mn-lt"/>
              </a:rPr>
              <a:t>The price consumers pay rises from $2.50 to $2.58.</a:t>
            </a:r>
          </a:p>
          <a:p>
            <a:pPr lvl="0" indent="-255600">
              <a:spcBef>
                <a:spcPts val="600"/>
              </a:spcBef>
            </a:pPr>
            <a:r>
              <a:rPr lang="en-US" sz="2000" noProof="0" dirty="0">
                <a:latin typeface="+mn-lt"/>
              </a:rPr>
              <a:t>The price sellers receive falls from $2.50 to $2.48.</a:t>
            </a:r>
            <a:endParaRPr lang="en-US" sz="2000" b="1" noProof="0" dirty="0">
              <a:latin typeface="+mn-lt"/>
            </a:endParaRPr>
          </a:p>
        </p:txBody>
      </p:sp>
      <p:sp>
        <p:nvSpPr>
          <p:cNvPr id="16" name="Content Placeholder 15"/>
          <p:cNvSpPr>
            <a:spLocks noGrp="1"/>
          </p:cNvSpPr>
          <p:nvPr>
            <p:ph sz="quarter" idx="15"/>
          </p:nvPr>
        </p:nvSpPr>
        <p:spPr>
          <a:xfrm>
            <a:off x="468313" y="5496742"/>
            <a:ext cx="8218487" cy="780424"/>
          </a:xfrm>
        </p:spPr>
        <p:txBody>
          <a:bodyPr/>
          <a:lstStyle/>
          <a:p>
            <a:pPr marL="432" indent="0">
              <a:buNone/>
            </a:pPr>
            <a:r>
              <a:rPr lang="en-US" sz="2000" b="1" noProof="0" dirty="0"/>
              <a:t>Therefore, consumers pay 8 cents of the 10-cents-per-gallon tax on gasoline, and sellers pay 2 cents.</a:t>
            </a:r>
          </a:p>
        </p:txBody>
      </p:sp>
    </p:spTree>
    <p:extLst>
      <p:ext uri="{BB962C8B-B14F-4D97-AF65-F5344CB8AC3E}">
        <p14:creationId xmlns:p14="http://schemas.microsoft.com/office/powerpoint/2010/main" val="371812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Tax Incidence: Who Actually Pays a Tax?</a:t>
            </a:r>
          </a:p>
        </p:txBody>
      </p:sp>
      <p:sp>
        <p:nvSpPr>
          <p:cNvPr id="2" name="Content Placeholder 1"/>
          <p:cNvSpPr>
            <a:spLocks noGrp="1"/>
          </p:cNvSpPr>
          <p:nvPr>
            <p:ph sz="quarter" idx="13"/>
          </p:nvPr>
        </p:nvSpPr>
        <p:spPr>
          <a:xfrm>
            <a:off x="457200" y="1556326"/>
            <a:ext cx="8114044" cy="2184401"/>
          </a:xfrm>
        </p:spPr>
        <p:txBody>
          <a:bodyPr/>
          <a:lstStyle/>
          <a:p>
            <a:pPr marL="0" lvl="0" indent="0">
              <a:spcBef>
                <a:spcPts val="0"/>
              </a:spcBef>
              <a:buSzPts val="2200"/>
              <a:buNone/>
            </a:pPr>
            <a:r>
              <a:rPr lang="en-US" noProof="0" dirty="0">
                <a:solidFill>
                  <a:schemeClr val="tx1"/>
                </a:solidFill>
              </a:rPr>
              <a:t>In the market for gasoline, the buyers effectively paid 80% of the 10-cent-per-gallon tax, and the sellers paid 20%.</a:t>
            </a:r>
            <a:endParaRPr lang="en-US" i="1" noProof="0" dirty="0">
              <a:solidFill>
                <a:schemeClr val="tx1"/>
              </a:solidFill>
            </a:endParaRPr>
          </a:p>
          <a:p>
            <a:pPr marL="255600" lvl="0"/>
            <a:r>
              <a:rPr lang="en-US" noProof="0" dirty="0">
                <a:solidFill>
                  <a:schemeClr val="tx1"/>
                </a:solidFill>
              </a:rPr>
              <a:t>This is referred to as the </a:t>
            </a:r>
            <a:r>
              <a:rPr lang="en-US" b="1" noProof="0" dirty="0">
                <a:solidFill>
                  <a:schemeClr val="tx1"/>
                </a:solidFill>
              </a:rPr>
              <a:t>tax incidence</a:t>
            </a:r>
            <a:r>
              <a:rPr lang="en-US" noProof="0" dirty="0">
                <a:solidFill>
                  <a:schemeClr val="tx1"/>
                </a:solidFill>
              </a:rPr>
              <a:t>: the actual division of the burden of a tax between buyers and sellers in a market.</a:t>
            </a:r>
          </a:p>
        </p:txBody>
      </p:sp>
      <p:sp>
        <p:nvSpPr>
          <p:cNvPr id="3" name="Content Placeholder 2"/>
          <p:cNvSpPr>
            <a:spLocks noGrp="1"/>
          </p:cNvSpPr>
          <p:nvPr>
            <p:ph sz="quarter" idx="14"/>
          </p:nvPr>
        </p:nvSpPr>
        <p:spPr>
          <a:xfrm>
            <a:off x="457200" y="3984404"/>
            <a:ext cx="8229600" cy="1478246"/>
          </a:xfrm>
        </p:spPr>
        <p:txBody>
          <a:bodyPr/>
          <a:lstStyle/>
          <a:p>
            <a:pPr marL="0" lvl="0" indent="0">
              <a:buSzPts val="2200"/>
              <a:buNone/>
            </a:pPr>
            <a:r>
              <a:rPr lang="en-US" noProof="0" dirty="0">
                <a:solidFill>
                  <a:schemeClr val="tx1"/>
                </a:solidFill>
              </a:rPr>
              <a:t>What determines this tax incidence?</a:t>
            </a:r>
          </a:p>
          <a:p>
            <a:pPr marL="255600" lvl="0"/>
            <a:r>
              <a:rPr lang="en-US" noProof="0" dirty="0">
                <a:solidFill>
                  <a:schemeClr val="tx1"/>
                </a:solidFill>
              </a:rPr>
              <a:t>Important observation: </a:t>
            </a:r>
            <a:r>
              <a:rPr lang="en-US" b="1" noProof="0" dirty="0">
                <a:solidFill>
                  <a:schemeClr val="tx1"/>
                </a:solidFill>
              </a:rPr>
              <a:t>not</a:t>
            </a:r>
            <a:r>
              <a:rPr lang="en-US" noProof="0" dirty="0">
                <a:solidFill>
                  <a:schemeClr val="tx1"/>
                </a:solidFill>
              </a:rPr>
              <a:t> “whoever has the legal obligation to pay the tax”…</a:t>
            </a:r>
          </a:p>
        </p:txBody>
      </p:sp>
    </p:spTree>
    <p:extLst>
      <p:ext uri="{BB962C8B-B14F-4D97-AF65-F5344CB8AC3E}">
        <p14:creationId xmlns:p14="http://schemas.microsoft.com/office/powerpoint/2010/main" val="121967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4.13 The Incidence of a Tax on Gasoline Paid by Buyers</a:t>
            </a:r>
          </a:p>
        </p:txBody>
      </p:sp>
      <p:pic>
        <p:nvPicPr>
          <p:cNvPr id="2" name="Picture 1" descr="A graph depicts the incidence of a tax on gasoline paid by buyers, when the tax is 10 cents per gallon. For long description in Notes pane, press F6."/>
          <p:cNvPicPr>
            <a:picLocks noChangeAspect="1"/>
          </p:cNvPicPr>
          <p:nvPr/>
        </p:nvPicPr>
        <p:blipFill>
          <a:blip r:embed="rId3"/>
          <a:stretch>
            <a:fillRect/>
          </a:stretch>
        </p:blipFill>
        <p:spPr>
          <a:xfrm>
            <a:off x="2034566" y="1609016"/>
            <a:ext cx="5072312" cy="3054361"/>
          </a:xfrm>
          <a:prstGeom prst="rect">
            <a:avLst/>
          </a:prstGeom>
        </p:spPr>
      </p:pic>
      <p:sp>
        <p:nvSpPr>
          <p:cNvPr id="9" name="Content Placeholder 8"/>
          <p:cNvSpPr>
            <a:spLocks noGrp="1"/>
          </p:cNvSpPr>
          <p:nvPr>
            <p:ph sz="quarter" idx="15"/>
          </p:nvPr>
        </p:nvSpPr>
        <p:spPr>
          <a:xfrm>
            <a:off x="468313" y="4785757"/>
            <a:ext cx="8218487" cy="1451717"/>
          </a:xfrm>
        </p:spPr>
        <p:txBody>
          <a:bodyPr/>
          <a:lstStyle/>
          <a:p>
            <a:pPr marL="0" lvl="0" indent="0">
              <a:spcBef>
                <a:spcPts val="0"/>
              </a:spcBef>
              <a:buSzPts val="2200"/>
              <a:buNone/>
            </a:pPr>
            <a:r>
              <a:rPr lang="en-US" sz="1800" noProof="0" dirty="0"/>
              <a:t>If buyers have the legal obligation to pay the 10-cent-tax on gasoline, the price they pay, the price sellers receive, and the quantity traded all remain the same.</a:t>
            </a:r>
          </a:p>
          <a:p>
            <a:pPr marL="255600" lvl="0"/>
            <a:r>
              <a:rPr lang="en-US" sz="1800" noProof="0" dirty="0"/>
              <a:t>The tax incidence does not depend on who has the legal obligation to pay the tax.</a:t>
            </a:r>
          </a:p>
        </p:txBody>
      </p:sp>
    </p:spTree>
    <p:extLst>
      <p:ext uri="{BB962C8B-B14F-4D97-AF65-F5344CB8AC3E}">
        <p14:creationId xmlns:p14="http://schemas.microsoft.com/office/powerpoint/2010/main" val="13324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4.1 Deriving the Demand Curve for Chai Tea </a:t>
            </a:r>
            <a:r>
              <a:rPr lang="en-US" sz="2000" b="0" noProof="0" dirty="0"/>
              <a:t>(1 of 2)</a:t>
            </a:r>
            <a:endParaRPr lang="en-US" sz="2000" noProof="0" dirty="0"/>
          </a:p>
        </p:txBody>
      </p:sp>
      <p:sp>
        <p:nvSpPr>
          <p:cNvPr id="6" name="Content Placeholder 5"/>
          <p:cNvSpPr>
            <a:spLocks noGrp="1"/>
          </p:cNvSpPr>
          <p:nvPr>
            <p:ph sz="quarter" idx="15"/>
          </p:nvPr>
        </p:nvSpPr>
        <p:spPr>
          <a:xfrm>
            <a:off x="457200" y="1558412"/>
            <a:ext cx="3129148" cy="4659508"/>
          </a:xfrm>
        </p:spPr>
        <p:txBody>
          <a:bodyPr/>
          <a:lstStyle/>
          <a:p>
            <a:pPr marL="0" lvl="0" indent="0">
              <a:spcBef>
                <a:spcPts val="1200"/>
              </a:spcBef>
              <a:buSzPts val="2200"/>
              <a:buNone/>
            </a:pPr>
            <a:r>
              <a:rPr lang="en-US" sz="2200" noProof="0" dirty="0"/>
              <a:t>Suppose four people are each interested in buying a cup of chai tea.</a:t>
            </a:r>
          </a:p>
          <a:p>
            <a:pPr marL="0" lvl="0" indent="0">
              <a:spcBef>
                <a:spcPts val="1200"/>
              </a:spcBef>
              <a:buSzPts val="2200"/>
              <a:buNone/>
            </a:pPr>
            <a:r>
              <a:rPr lang="en-US" sz="2200" noProof="0" dirty="0"/>
              <a:t>We can characterize them by the highest price they are willing to pay.</a:t>
            </a:r>
          </a:p>
          <a:p>
            <a:pPr marL="0" lvl="0" indent="0">
              <a:spcBef>
                <a:spcPts val="1200"/>
              </a:spcBef>
              <a:buSzPts val="2200"/>
              <a:buNone/>
            </a:pPr>
            <a:r>
              <a:rPr lang="en-US" sz="2200" noProof="0" dirty="0"/>
              <a:t>At prices above $6, no chai tea will be sold.</a:t>
            </a:r>
          </a:p>
          <a:p>
            <a:pPr marL="0" lvl="0" indent="0">
              <a:spcBef>
                <a:spcPts val="1200"/>
              </a:spcBef>
              <a:buSzPts val="2200"/>
              <a:buNone/>
            </a:pPr>
            <a:r>
              <a:rPr lang="en-US" sz="2200" noProof="0" dirty="0"/>
              <a:t>At $6, one cup will be sold, etc.</a:t>
            </a:r>
          </a:p>
        </p:txBody>
      </p:sp>
      <p:pic>
        <p:nvPicPr>
          <p:cNvPr id="3" name="Picture 2" descr="A table and graph depict how to derive the demand curve for chai tea. For long description in Notes pane, press F6."/>
          <p:cNvPicPr>
            <a:picLocks noChangeAspect="1"/>
          </p:cNvPicPr>
          <p:nvPr/>
        </p:nvPicPr>
        <p:blipFill>
          <a:blip r:embed="rId3"/>
          <a:stretch>
            <a:fillRect/>
          </a:stretch>
        </p:blipFill>
        <p:spPr>
          <a:xfrm>
            <a:off x="4150110" y="1567691"/>
            <a:ext cx="4554107" cy="4383404"/>
          </a:xfrm>
          <a:prstGeom prst="rect">
            <a:avLst/>
          </a:prstGeom>
        </p:spPr>
      </p:pic>
    </p:spTree>
    <p:extLst>
      <p:ext uri="{BB962C8B-B14F-4D97-AF65-F5344CB8AC3E}">
        <p14:creationId xmlns:p14="http://schemas.microsoft.com/office/powerpoint/2010/main" val="144864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What</a:t>
            </a:r>
            <a:r>
              <a:rPr lang="en-US" sz="3200" i="1" noProof="0" dirty="0"/>
              <a:t> </a:t>
            </a:r>
            <a:r>
              <a:rPr lang="en-US" sz="3200" noProof="0" dirty="0"/>
              <a:t>Determines the Tax Incidence?</a:t>
            </a:r>
          </a:p>
        </p:txBody>
      </p:sp>
      <p:sp>
        <p:nvSpPr>
          <p:cNvPr id="7" name="Content Placeholder 6"/>
          <p:cNvSpPr>
            <a:spLocks noGrp="1"/>
          </p:cNvSpPr>
          <p:nvPr>
            <p:ph sz="quarter" idx="13"/>
          </p:nvPr>
        </p:nvSpPr>
        <p:spPr/>
        <p:txBody>
          <a:bodyPr/>
          <a:lstStyle/>
          <a:p>
            <a:pPr marL="0" lvl="0" indent="0">
              <a:buSzPts val="2200"/>
              <a:buNone/>
            </a:pPr>
            <a:r>
              <a:rPr lang="en-US" noProof="0" dirty="0"/>
              <a:t>The incidence of the tax is determined by the relative slopes of the demand and supply curves.</a:t>
            </a:r>
          </a:p>
          <a:p>
            <a:pPr marL="0" lvl="0" indent="0">
              <a:buSzPts val="2200"/>
              <a:buNone/>
            </a:pPr>
            <a:r>
              <a:rPr lang="en-US" noProof="0" dirty="0"/>
              <a:t>A steep demand curve means that buyers do not change how much they buy when the price changes; this results in them taking on much of the burden of the tax.</a:t>
            </a:r>
          </a:p>
          <a:p>
            <a:pPr marL="0" lvl="0" indent="0">
              <a:buSzPts val="2200"/>
              <a:buNone/>
            </a:pPr>
            <a:r>
              <a:rPr lang="en-US" noProof="0" dirty="0"/>
              <a:t>A shallow demand curve means that buyers change how much they buy a lot when the price changes. Then they could not be forced to accept as much of the burden of the tax.</a:t>
            </a:r>
          </a:p>
          <a:p>
            <a:pPr marL="255600" lvl="0"/>
            <a:r>
              <a:rPr lang="en-US" noProof="0" dirty="0"/>
              <a:t>Similar analysis applies for sellers.</a:t>
            </a:r>
          </a:p>
        </p:txBody>
      </p:sp>
    </p:spTree>
    <p:extLst>
      <p:ext uri="{BB962C8B-B14F-4D97-AF65-F5344CB8AC3E}">
        <p14:creationId xmlns:p14="http://schemas.microsoft.com/office/powerpoint/2010/main" val="353383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Apply the Concept: The Burden of the Social Security Tax </a:t>
            </a:r>
            <a:r>
              <a:rPr lang="en-US" sz="2000" b="0" noProof="0" dirty="0"/>
              <a:t>(1 of 2)</a:t>
            </a:r>
            <a:endParaRPr lang="en-US" sz="2000" noProof="0" dirty="0"/>
          </a:p>
        </p:txBody>
      </p:sp>
      <p:sp>
        <p:nvSpPr>
          <p:cNvPr id="2" name="Content Placeholder 1"/>
          <p:cNvSpPr>
            <a:spLocks noGrp="1"/>
          </p:cNvSpPr>
          <p:nvPr>
            <p:ph sz="quarter" idx="13"/>
          </p:nvPr>
        </p:nvSpPr>
        <p:spPr>
          <a:xfrm>
            <a:off x="457200" y="1556327"/>
            <a:ext cx="8229600" cy="1721263"/>
          </a:xfrm>
        </p:spPr>
        <p:txBody>
          <a:bodyPr/>
          <a:lstStyle/>
          <a:p>
            <a:pPr marL="0" lvl="0" indent="0">
              <a:buSzPts val="2200"/>
              <a:buNone/>
            </a:pPr>
            <a:r>
              <a:rPr lang="en-US" sz="2200" noProof="0" dirty="0"/>
              <a:t>The Federal Insurance Contributions Act (F</a:t>
            </a:r>
            <a:r>
              <a:rPr lang="en-US" sz="100" noProof="0" dirty="0"/>
              <a:t> </a:t>
            </a:r>
            <a:r>
              <a:rPr lang="en-US" sz="2200" noProof="0" dirty="0"/>
              <a:t>I</a:t>
            </a:r>
            <a:r>
              <a:rPr lang="en-US" sz="100" noProof="0" dirty="0"/>
              <a:t> </a:t>
            </a:r>
            <a:r>
              <a:rPr lang="en-US" sz="2200" noProof="0" dirty="0"/>
              <a:t>C</a:t>
            </a:r>
            <a:r>
              <a:rPr lang="en-US" sz="100" noProof="0" dirty="0"/>
              <a:t> </a:t>
            </a:r>
            <a:r>
              <a:rPr lang="en-US" sz="2200" noProof="0" dirty="0"/>
              <a:t>A) tax is 15.3 percent of wages and funds Social Security and Medicare. By law, employers pay half (7.65 percent), as do workers.</a:t>
            </a:r>
          </a:p>
          <a:p>
            <a:pPr marL="255600" lvl="0"/>
            <a:r>
              <a:rPr lang="en-US" sz="2200" noProof="0" dirty="0"/>
              <a:t>Who really ends up with most of the burden of this tax?</a:t>
            </a:r>
          </a:p>
        </p:txBody>
      </p:sp>
      <p:sp>
        <p:nvSpPr>
          <p:cNvPr id="3" name="Content Placeholder 2"/>
          <p:cNvSpPr>
            <a:spLocks noGrp="1"/>
          </p:cNvSpPr>
          <p:nvPr>
            <p:ph sz="quarter" idx="14"/>
          </p:nvPr>
        </p:nvSpPr>
        <p:spPr>
          <a:xfrm>
            <a:off x="457200" y="3420095"/>
            <a:ext cx="8229600" cy="2656856"/>
          </a:xfrm>
        </p:spPr>
        <p:txBody>
          <a:bodyPr/>
          <a:lstStyle/>
          <a:p>
            <a:pPr marL="0" lvl="0" indent="0">
              <a:buSzPts val="2200"/>
              <a:buNone/>
            </a:pPr>
            <a:r>
              <a:rPr lang="en-US" sz="2200" noProof="0" dirty="0"/>
              <a:t>The answer depends on who is less sensitive to changes in wages: employers (buyers of labor) or workers (sellers of labor).</a:t>
            </a:r>
          </a:p>
          <a:p>
            <a:pPr marL="255600" lvl="0"/>
            <a:r>
              <a:rPr lang="en-US" sz="2200" noProof="0" dirty="0"/>
              <a:t>Workers are relatively </a:t>
            </a:r>
            <a:r>
              <a:rPr lang="en-US" sz="2200" b="1" noProof="0" dirty="0"/>
              <a:t>insensitive</a:t>
            </a:r>
            <a:r>
              <a:rPr lang="en-US" sz="2200" noProof="0" dirty="0"/>
              <a:t> to their wages; that is, they don’t change their hours-of-work decision much when their wages change.</a:t>
            </a:r>
          </a:p>
          <a:p>
            <a:pPr marL="255600" lvl="0"/>
            <a:r>
              <a:rPr lang="en-US" sz="2200" noProof="0" dirty="0"/>
              <a:t>So, workers end up with most of the burden of this tax.</a:t>
            </a:r>
          </a:p>
        </p:txBody>
      </p:sp>
    </p:spTree>
    <p:extLst>
      <p:ext uri="{BB962C8B-B14F-4D97-AF65-F5344CB8AC3E}">
        <p14:creationId xmlns:p14="http://schemas.microsoft.com/office/powerpoint/2010/main" val="69827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Apply the Concept: The Burden of the Social Security Tax </a:t>
            </a:r>
            <a:r>
              <a:rPr lang="en-US" sz="2000" b="0" noProof="0" dirty="0"/>
              <a:t>(2 of 2)</a:t>
            </a:r>
            <a:endParaRPr lang="en-US" sz="2000" noProof="0" dirty="0"/>
          </a:p>
        </p:txBody>
      </p:sp>
      <p:sp>
        <p:nvSpPr>
          <p:cNvPr id="10" name="Content Placeholder 9"/>
          <p:cNvSpPr>
            <a:spLocks noGrp="1"/>
          </p:cNvSpPr>
          <p:nvPr>
            <p:ph sz="quarter" idx="15"/>
          </p:nvPr>
        </p:nvSpPr>
        <p:spPr>
          <a:xfrm>
            <a:off x="457201" y="1558412"/>
            <a:ext cx="2489199" cy="3754437"/>
          </a:xfrm>
        </p:spPr>
        <p:txBody>
          <a:bodyPr/>
          <a:lstStyle/>
          <a:p>
            <a:pPr marL="0" lvl="0" indent="0">
              <a:spcBef>
                <a:spcPts val="0"/>
              </a:spcBef>
              <a:buSzPts val="2200"/>
              <a:buNone/>
            </a:pPr>
            <a:r>
              <a:rPr lang="en-US" sz="2000" noProof="0" dirty="0"/>
              <a:t>The panels illustrate an imaginary $1.00 per hour Social Security tax.</a:t>
            </a:r>
          </a:p>
          <a:p>
            <a:pPr marL="0" lvl="0" indent="0">
              <a:buSzPts val="2200"/>
              <a:buNone/>
            </a:pPr>
            <a:r>
              <a:rPr lang="en-US" sz="2000" noProof="0" dirty="0"/>
              <a:t>Whether firms or workers have the legal obligation to pay the tax, workers end up with most of the tax burden.</a:t>
            </a:r>
          </a:p>
        </p:txBody>
      </p:sp>
      <p:pic>
        <p:nvPicPr>
          <p:cNvPr id="2" name="Picture 1" descr="Graphs A and B depict social security tax paid by employers and by workers, when the equilibrium wage is $10 per hour. For long description in Notes pane, press F6."/>
          <p:cNvPicPr>
            <a:picLocks noChangeAspect="1"/>
          </p:cNvPicPr>
          <p:nvPr/>
        </p:nvPicPr>
        <p:blipFill>
          <a:blip r:embed="rId3"/>
          <a:stretch>
            <a:fillRect/>
          </a:stretch>
        </p:blipFill>
        <p:spPr>
          <a:xfrm>
            <a:off x="3129379" y="1567917"/>
            <a:ext cx="5566130" cy="3286029"/>
          </a:xfrm>
          <a:prstGeom prst="rect">
            <a:avLst/>
          </a:prstGeom>
        </p:spPr>
      </p:pic>
    </p:spTree>
    <p:extLst>
      <p:ext uri="{BB962C8B-B14F-4D97-AF65-F5344CB8AC3E}">
        <p14:creationId xmlns:p14="http://schemas.microsoft.com/office/powerpoint/2010/main" val="263709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Appendix: Quantitative Demand and Supply Analysis</a:t>
            </a:r>
          </a:p>
        </p:txBody>
      </p:sp>
      <p:sp>
        <p:nvSpPr>
          <p:cNvPr id="8" name="Content Placeholder 7"/>
          <p:cNvSpPr>
            <a:spLocks noGrp="1"/>
          </p:cNvSpPr>
          <p:nvPr>
            <p:ph sz="quarter" idx="13"/>
          </p:nvPr>
        </p:nvSpPr>
        <p:spPr>
          <a:xfrm>
            <a:off x="457200" y="1657079"/>
            <a:ext cx="4708566" cy="323726"/>
          </a:xfrm>
        </p:spPr>
        <p:txBody>
          <a:bodyPr tIns="0"/>
          <a:lstStyle/>
          <a:p>
            <a:pPr marL="432" indent="0">
              <a:buNone/>
            </a:pPr>
            <a:r>
              <a:rPr lang="en-US" sz="1600" b="1" noProof="0" dirty="0"/>
              <a:t>Use quantitative demand and supply analysis.</a:t>
            </a:r>
          </a:p>
        </p:txBody>
      </p:sp>
      <p:sp>
        <p:nvSpPr>
          <p:cNvPr id="9" name="Content Placeholder 8"/>
          <p:cNvSpPr>
            <a:spLocks noGrp="1"/>
          </p:cNvSpPr>
          <p:nvPr>
            <p:ph sz="quarter" idx="14"/>
          </p:nvPr>
        </p:nvSpPr>
        <p:spPr>
          <a:xfrm>
            <a:off x="457200" y="2161780"/>
            <a:ext cx="7998031" cy="400916"/>
          </a:xfrm>
        </p:spPr>
        <p:txBody>
          <a:bodyPr tIns="0"/>
          <a:lstStyle/>
          <a:p>
            <a:pPr marL="432" indent="0">
              <a:buNone/>
            </a:pPr>
            <a:r>
              <a:rPr lang="en-US" sz="2200" noProof="0" dirty="0"/>
              <a:t>Suppose that the demand for apartments in New York City is</a:t>
            </a:r>
          </a:p>
        </p:txBody>
      </p:sp>
      <p:graphicFrame>
        <p:nvGraphicFramePr>
          <p:cNvPr id="22" name="Object 21" descr="Q sup uppercase D = 4,750,000 minus 1000 times P."/>
          <p:cNvGraphicFramePr>
            <a:graphicFrameLocks noChangeAspect="1"/>
          </p:cNvGraphicFramePr>
          <p:nvPr>
            <p:extLst>
              <p:ext uri="{D42A27DB-BD31-4B8C-83A1-F6EECF244321}">
                <p14:modId xmlns:p14="http://schemas.microsoft.com/office/powerpoint/2010/main" val="2701788184"/>
              </p:ext>
            </p:extLst>
          </p:nvPr>
        </p:nvGraphicFramePr>
        <p:xfrm>
          <a:off x="2864173" y="2733120"/>
          <a:ext cx="3221182" cy="357909"/>
        </p:xfrm>
        <a:graphic>
          <a:graphicData uri="http://schemas.openxmlformats.org/presentationml/2006/ole">
            <mc:AlternateContent xmlns:mc="http://schemas.openxmlformats.org/markup-compatibility/2006">
              <mc:Choice xmlns:v="urn:schemas-microsoft-com:vml" Requires="v">
                <p:oleObj name="Equation" r:id="rId2" imgW="3543120" imgH="393480" progId="Equation.DSMT4">
                  <p:embed/>
                </p:oleObj>
              </mc:Choice>
              <mc:Fallback>
                <p:oleObj name="Equation" r:id="rId2" imgW="3543120" imgH="393480" progId="Equation.DSMT4">
                  <p:embed/>
                  <p:pic>
                    <p:nvPicPr>
                      <p:cNvPr id="22" name="Object 21" descr="Q D = 4,750,000 minus 1000 times P."/>
                      <p:cNvPicPr/>
                      <p:nvPr/>
                    </p:nvPicPr>
                    <p:blipFill>
                      <a:blip r:embed="rId3"/>
                      <a:stretch>
                        <a:fillRect/>
                      </a:stretch>
                    </p:blipFill>
                    <p:spPr>
                      <a:xfrm>
                        <a:off x="2864173" y="2733120"/>
                        <a:ext cx="3221182" cy="357909"/>
                      </a:xfrm>
                      <a:prstGeom prst="rect">
                        <a:avLst/>
                      </a:prstGeom>
                    </p:spPr>
                  </p:pic>
                </p:oleObj>
              </mc:Fallback>
            </mc:AlternateContent>
          </a:graphicData>
        </a:graphic>
      </p:graphicFrame>
      <p:sp>
        <p:nvSpPr>
          <p:cNvPr id="10" name="Content Placeholder 9"/>
          <p:cNvSpPr>
            <a:spLocks noGrp="1"/>
          </p:cNvSpPr>
          <p:nvPr>
            <p:ph sz="quarter" idx="15"/>
          </p:nvPr>
        </p:nvSpPr>
        <p:spPr>
          <a:xfrm>
            <a:off x="457200" y="3259860"/>
            <a:ext cx="4376057" cy="395365"/>
          </a:xfrm>
        </p:spPr>
        <p:txBody>
          <a:bodyPr tIns="0"/>
          <a:lstStyle/>
          <a:p>
            <a:pPr marL="432" indent="0">
              <a:buNone/>
            </a:pPr>
            <a:r>
              <a:rPr lang="en-US" sz="2200" noProof="0" dirty="0"/>
              <a:t>and the supply of apartments is:</a:t>
            </a:r>
          </a:p>
        </p:txBody>
      </p:sp>
      <p:graphicFrame>
        <p:nvGraphicFramePr>
          <p:cNvPr id="23" name="Object 22" descr="Q  sup uppercase S = negative 1,000,000 plus 1300 times P."/>
          <p:cNvGraphicFramePr>
            <a:graphicFrameLocks noChangeAspect="1"/>
          </p:cNvGraphicFramePr>
          <p:nvPr>
            <p:extLst>
              <p:ext uri="{D42A27DB-BD31-4B8C-83A1-F6EECF244321}">
                <p14:modId xmlns:p14="http://schemas.microsoft.com/office/powerpoint/2010/main" val="198172186"/>
              </p:ext>
            </p:extLst>
          </p:nvPr>
        </p:nvGraphicFramePr>
        <p:xfrm>
          <a:off x="2864173" y="3840108"/>
          <a:ext cx="3413125" cy="360362"/>
        </p:xfrm>
        <a:graphic>
          <a:graphicData uri="http://schemas.openxmlformats.org/presentationml/2006/ole">
            <mc:AlternateContent xmlns:mc="http://schemas.openxmlformats.org/markup-compatibility/2006">
              <mc:Choice xmlns:v="urn:schemas-microsoft-com:vml" Requires="v">
                <p:oleObj name="Equation" r:id="rId4" imgW="3733560" imgH="393480" progId="Equation.DSMT4">
                  <p:embed/>
                </p:oleObj>
              </mc:Choice>
              <mc:Fallback>
                <p:oleObj name="Equation" r:id="rId4" imgW="3733560" imgH="393480" progId="Equation.DSMT4">
                  <p:embed/>
                  <p:pic>
                    <p:nvPicPr>
                      <p:cNvPr id="23" name="Object 22" descr="Q  S = negative 1,000,000 plus 1300 times P."/>
                      <p:cNvPicPr/>
                      <p:nvPr/>
                    </p:nvPicPr>
                    <p:blipFill>
                      <a:blip r:embed="rId5"/>
                      <a:stretch>
                        <a:fillRect/>
                      </a:stretch>
                    </p:blipFill>
                    <p:spPr>
                      <a:xfrm>
                        <a:off x="2864173" y="3840108"/>
                        <a:ext cx="3413125" cy="360362"/>
                      </a:xfrm>
                      <a:prstGeom prst="rect">
                        <a:avLst/>
                      </a:prstGeom>
                    </p:spPr>
                  </p:pic>
                </p:oleObj>
              </mc:Fallback>
            </mc:AlternateContent>
          </a:graphicData>
        </a:graphic>
      </p:graphicFrame>
      <p:sp>
        <p:nvSpPr>
          <p:cNvPr id="11" name="Content Placeholder 10"/>
          <p:cNvSpPr>
            <a:spLocks noGrp="1"/>
          </p:cNvSpPr>
          <p:nvPr>
            <p:ph sz="quarter" idx="16"/>
          </p:nvPr>
        </p:nvSpPr>
        <p:spPr>
          <a:xfrm>
            <a:off x="468313" y="4453703"/>
            <a:ext cx="3224151" cy="420417"/>
          </a:xfrm>
        </p:spPr>
        <p:txBody>
          <a:bodyPr tIns="0"/>
          <a:lstStyle/>
          <a:p>
            <a:pPr marL="432" indent="0">
              <a:buNone/>
            </a:pPr>
            <a:r>
              <a:rPr lang="en-US" sz="2200" noProof="0" dirty="0"/>
              <a:t>In equilibrium, we know:</a:t>
            </a:r>
            <a:endParaRPr lang="en-US" sz="2200" i="1" noProof="0" dirty="0"/>
          </a:p>
        </p:txBody>
      </p:sp>
      <p:graphicFrame>
        <p:nvGraphicFramePr>
          <p:cNvPr id="24" name="Object 23" descr="Q sup uppercase D = Q sup uppercase  S."/>
          <p:cNvGraphicFramePr>
            <a:graphicFrameLocks noChangeAspect="1"/>
          </p:cNvGraphicFramePr>
          <p:nvPr>
            <p:extLst>
              <p:ext uri="{D42A27DB-BD31-4B8C-83A1-F6EECF244321}">
                <p14:modId xmlns:p14="http://schemas.microsoft.com/office/powerpoint/2010/main" val="1165495001"/>
              </p:ext>
            </p:extLst>
          </p:nvPr>
        </p:nvGraphicFramePr>
        <p:xfrm>
          <a:off x="2864173" y="5044255"/>
          <a:ext cx="1130300" cy="393700"/>
        </p:xfrm>
        <a:graphic>
          <a:graphicData uri="http://schemas.openxmlformats.org/presentationml/2006/ole">
            <mc:AlternateContent xmlns:mc="http://schemas.openxmlformats.org/markup-compatibility/2006">
              <mc:Choice xmlns:v="urn:schemas-microsoft-com:vml" Requires="v">
                <p:oleObj name="Equation" r:id="rId6" imgW="1130040" imgH="393480" progId="Equation.DSMT4">
                  <p:embed/>
                </p:oleObj>
              </mc:Choice>
              <mc:Fallback>
                <p:oleObj name="Equation" r:id="rId6" imgW="1130040" imgH="393480" progId="Equation.DSMT4">
                  <p:embed/>
                  <p:pic>
                    <p:nvPicPr>
                      <p:cNvPr id="24" name="Object 23" descr="Q D = Q S."/>
                      <p:cNvPicPr/>
                      <p:nvPr/>
                    </p:nvPicPr>
                    <p:blipFill>
                      <a:blip r:embed="rId7"/>
                      <a:stretch>
                        <a:fillRect/>
                      </a:stretch>
                    </p:blipFill>
                    <p:spPr>
                      <a:xfrm>
                        <a:off x="2864173" y="5044255"/>
                        <a:ext cx="1130300" cy="393700"/>
                      </a:xfrm>
                      <a:prstGeom prst="rect">
                        <a:avLst/>
                      </a:prstGeom>
                    </p:spPr>
                  </p:pic>
                </p:oleObj>
              </mc:Fallback>
            </mc:AlternateContent>
          </a:graphicData>
        </a:graphic>
      </p:graphicFrame>
      <p:sp>
        <p:nvSpPr>
          <p:cNvPr id="12" name="Content Placeholder 11"/>
          <p:cNvSpPr>
            <a:spLocks noGrp="1"/>
          </p:cNvSpPr>
          <p:nvPr>
            <p:ph sz="quarter" idx="17"/>
          </p:nvPr>
        </p:nvSpPr>
        <p:spPr>
          <a:xfrm>
            <a:off x="457201" y="5621212"/>
            <a:ext cx="6050478" cy="432831"/>
          </a:xfrm>
        </p:spPr>
        <p:txBody>
          <a:bodyPr tIns="0"/>
          <a:lstStyle/>
          <a:p>
            <a:pPr marL="432" indent="0">
              <a:buNone/>
            </a:pPr>
            <a:r>
              <a:rPr lang="en-US" sz="2200" noProof="0" dirty="0"/>
              <a:t>(This is known as the </a:t>
            </a:r>
            <a:r>
              <a:rPr lang="en-US" sz="2200" b="1" noProof="0" dirty="0"/>
              <a:t>equilibrium condition</a:t>
            </a:r>
            <a:r>
              <a:rPr lang="en-US" sz="2200" noProof="0" dirty="0"/>
              <a:t>.)</a:t>
            </a:r>
          </a:p>
        </p:txBody>
      </p:sp>
    </p:spTree>
    <p:extLst>
      <p:ext uri="{BB962C8B-B14F-4D97-AF65-F5344CB8AC3E}">
        <p14:creationId xmlns:p14="http://schemas.microsoft.com/office/powerpoint/2010/main" val="122350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P spid="1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Solving for the Equilibrium Rent and Quantity</a:t>
            </a:r>
          </a:p>
        </p:txBody>
      </p:sp>
      <p:graphicFrame>
        <p:nvGraphicFramePr>
          <p:cNvPr id="4" name="Object 3" descr="Q sup uppercase D = 4,750,000 minus 1000 times P."/>
          <p:cNvGraphicFramePr>
            <a:graphicFrameLocks noChangeAspect="1"/>
          </p:cNvGraphicFramePr>
          <p:nvPr>
            <p:extLst>
              <p:ext uri="{D42A27DB-BD31-4B8C-83A1-F6EECF244321}">
                <p14:modId xmlns:p14="http://schemas.microsoft.com/office/powerpoint/2010/main" val="3563943990"/>
              </p:ext>
            </p:extLst>
          </p:nvPr>
        </p:nvGraphicFramePr>
        <p:xfrm>
          <a:off x="3271990" y="1545380"/>
          <a:ext cx="3272179" cy="363576"/>
        </p:xfrm>
        <a:graphic>
          <a:graphicData uri="http://schemas.openxmlformats.org/presentationml/2006/ole">
            <mc:AlternateContent xmlns:mc="http://schemas.openxmlformats.org/markup-compatibility/2006">
              <mc:Choice xmlns:v="urn:schemas-microsoft-com:vml" Requires="v">
                <p:oleObj name="Equation" r:id="rId2" imgW="3543120" imgH="393480" progId="Equation.DSMT4">
                  <p:embed/>
                </p:oleObj>
              </mc:Choice>
              <mc:Fallback>
                <p:oleObj name="Equation" r:id="rId2" imgW="3543120" imgH="393480" progId="Equation.DSMT4">
                  <p:embed/>
                  <p:pic>
                    <p:nvPicPr>
                      <p:cNvPr id="4" name="Object 3" descr="Q D = 4,750,000 minus 1000 times P."/>
                      <p:cNvPicPr/>
                      <p:nvPr/>
                    </p:nvPicPr>
                    <p:blipFill>
                      <a:blip r:embed="rId3"/>
                      <a:stretch>
                        <a:fillRect/>
                      </a:stretch>
                    </p:blipFill>
                    <p:spPr>
                      <a:xfrm>
                        <a:off x="3271990" y="1545380"/>
                        <a:ext cx="3272179" cy="363576"/>
                      </a:xfrm>
                      <a:prstGeom prst="rect">
                        <a:avLst/>
                      </a:prstGeom>
                    </p:spPr>
                  </p:pic>
                </p:oleObj>
              </mc:Fallback>
            </mc:AlternateContent>
          </a:graphicData>
        </a:graphic>
      </p:graphicFrame>
      <p:graphicFrame>
        <p:nvGraphicFramePr>
          <p:cNvPr id="5" name="Object 4" descr="Q  sup uppercase S = negative 1,000,000 plus 1300 times P."/>
          <p:cNvGraphicFramePr>
            <a:graphicFrameLocks noChangeAspect="1"/>
          </p:cNvGraphicFramePr>
          <p:nvPr>
            <p:extLst>
              <p:ext uri="{D42A27DB-BD31-4B8C-83A1-F6EECF244321}">
                <p14:modId xmlns:p14="http://schemas.microsoft.com/office/powerpoint/2010/main" val="2144419247"/>
              </p:ext>
            </p:extLst>
          </p:nvPr>
        </p:nvGraphicFramePr>
        <p:xfrm>
          <a:off x="3271990" y="2077266"/>
          <a:ext cx="3444583" cy="364455"/>
        </p:xfrm>
        <a:graphic>
          <a:graphicData uri="http://schemas.openxmlformats.org/presentationml/2006/ole">
            <mc:AlternateContent xmlns:mc="http://schemas.openxmlformats.org/markup-compatibility/2006">
              <mc:Choice xmlns:v="urn:schemas-microsoft-com:vml" Requires="v">
                <p:oleObj name="Equation" r:id="rId4" imgW="3708360" imgH="393480" progId="Equation.DSMT4">
                  <p:embed/>
                </p:oleObj>
              </mc:Choice>
              <mc:Fallback>
                <p:oleObj name="Equation" r:id="rId4" imgW="3708360" imgH="393480" progId="Equation.DSMT4">
                  <p:embed/>
                  <p:pic>
                    <p:nvPicPr>
                      <p:cNvPr id="5" name="Object 4" descr="Q S = negative 1,000,000 + 1300 times P."/>
                      <p:cNvPicPr/>
                      <p:nvPr/>
                    </p:nvPicPr>
                    <p:blipFill>
                      <a:blip r:embed="rId5"/>
                      <a:stretch>
                        <a:fillRect/>
                      </a:stretch>
                    </p:blipFill>
                    <p:spPr>
                      <a:xfrm>
                        <a:off x="3271990" y="2077266"/>
                        <a:ext cx="3444583" cy="364455"/>
                      </a:xfrm>
                      <a:prstGeom prst="rect">
                        <a:avLst/>
                      </a:prstGeom>
                    </p:spPr>
                  </p:pic>
                </p:oleObj>
              </mc:Fallback>
            </mc:AlternateContent>
          </a:graphicData>
        </a:graphic>
      </p:graphicFrame>
      <p:graphicFrame>
        <p:nvGraphicFramePr>
          <p:cNvPr id="8" name="Object 7" descr="Q sup uppercase D = Q sup uppercase  S."/>
          <p:cNvGraphicFramePr>
            <a:graphicFrameLocks noChangeAspect="1"/>
          </p:cNvGraphicFramePr>
          <p:nvPr>
            <p:extLst>
              <p:ext uri="{D42A27DB-BD31-4B8C-83A1-F6EECF244321}">
                <p14:modId xmlns:p14="http://schemas.microsoft.com/office/powerpoint/2010/main" val="4263751642"/>
              </p:ext>
            </p:extLst>
          </p:nvPr>
        </p:nvGraphicFramePr>
        <p:xfrm>
          <a:off x="3271990" y="2641847"/>
          <a:ext cx="1080464" cy="375745"/>
        </p:xfrm>
        <a:graphic>
          <a:graphicData uri="http://schemas.openxmlformats.org/presentationml/2006/ole">
            <mc:AlternateContent xmlns:mc="http://schemas.openxmlformats.org/markup-compatibility/2006">
              <mc:Choice xmlns:v="urn:schemas-microsoft-com:vml" Requires="v">
                <p:oleObj name="Equation" r:id="rId6" imgW="1130040" imgH="393480" progId="Equation.DSMT4">
                  <p:embed/>
                </p:oleObj>
              </mc:Choice>
              <mc:Fallback>
                <p:oleObj name="Equation" r:id="rId6" imgW="1130040" imgH="393480" progId="Equation.DSMT4">
                  <p:embed/>
                  <p:pic>
                    <p:nvPicPr>
                      <p:cNvPr id="8" name="Object 7" descr="Q D = Q S."/>
                      <p:cNvPicPr/>
                      <p:nvPr/>
                    </p:nvPicPr>
                    <p:blipFill>
                      <a:blip r:embed="rId7"/>
                      <a:stretch>
                        <a:fillRect/>
                      </a:stretch>
                    </p:blipFill>
                    <p:spPr>
                      <a:xfrm>
                        <a:off x="3271990" y="2641847"/>
                        <a:ext cx="1080464" cy="375745"/>
                      </a:xfrm>
                      <a:prstGeom prst="rect">
                        <a:avLst/>
                      </a:prstGeom>
                    </p:spPr>
                  </p:pic>
                </p:oleObj>
              </mc:Fallback>
            </mc:AlternateContent>
          </a:graphicData>
        </a:graphic>
      </p:graphicFrame>
      <p:sp>
        <p:nvSpPr>
          <p:cNvPr id="7" name="Content Placeholder 6"/>
          <p:cNvSpPr>
            <a:spLocks noGrp="1"/>
          </p:cNvSpPr>
          <p:nvPr>
            <p:ph sz="quarter" idx="13"/>
          </p:nvPr>
        </p:nvSpPr>
        <p:spPr>
          <a:xfrm>
            <a:off x="457200" y="3206338"/>
            <a:ext cx="8232775" cy="546265"/>
          </a:xfrm>
        </p:spPr>
        <p:txBody>
          <a:bodyPr/>
          <a:lstStyle/>
          <a:p>
            <a:pPr marL="432" indent="0">
              <a:buNone/>
            </a:pPr>
            <a:r>
              <a:rPr lang="en-US" noProof="0" dirty="0"/>
              <a:t>We use these to find the equilibrium rent and quantity:</a:t>
            </a:r>
          </a:p>
        </p:txBody>
      </p:sp>
      <p:graphicFrame>
        <p:nvGraphicFramePr>
          <p:cNvPr id="9" name="Object 8" descr="4,750,000 minus 1,000 times P = negative 1,000,000 + 1,300 times P."/>
          <p:cNvGraphicFramePr>
            <a:graphicFrameLocks noChangeAspect="1"/>
          </p:cNvGraphicFramePr>
          <p:nvPr>
            <p:extLst>
              <p:ext uri="{D42A27DB-BD31-4B8C-83A1-F6EECF244321}">
                <p14:modId xmlns:p14="http://schemas.microsoft.com/office/powerpoint/2010/main" val="780496972"/>
              </p:ext>
            </p:extLst>
          </p:nvPr>
        </p:nvGraphicFramePr>
        <p:xfrm>
          <a:off x="989593" y="3904349"/>
          <a:ext cx="5903954" cy="319302"/>
        </p:xfrm>
        <a:graphic>
          <a:graphicData uri="http://schemas.openxmlformats.org/presentationml/2006/ole">
            <mc:AlternateContent xmlns:mc="http://schemas.openxmlformats.org/markup-compatibility/2006">
              <mc:Choice xmlns:v="urn:schemas-microsoft-com:vml" Requires="v">
                <p:oleObj name="Equation" r:id="rId8" imgW="6108480" imgH="330120" progId="Equation.DSMT4">
                  <p:embed/>
                </p:oleObj>
              </mc:Choice>
              <mc:Fallback>
                <p:oleObj name="Equation" r:id="rId8" imgW="6108480" imgH="330120" progId="Equation.DSMT4">
                  <p:embed/>
                  <p:pic>
                    <p:nvPicPr>
                      <p:cNvPr id="9" name="Object 8" descr="4,750,000 minus 1,000 times P = negative 1,000,000 + 1,300 times P."/>
                      <p:cNvPicPr/>
                      <p:nvPr/>
                    </p:nvPicPr>
                    <p:blipFill>
                      <a:blip r:embed="rId9"/>
                      <a:stretch>
                        <a:fillRect/>
                      </a:stretch>
                    </p:blipFill>
                    <p:spPr>
                      <a:xfrm>
                        <a:off x="989593" y="3904349"/>
                        <a:ext cx="5903954" cy="319302"/>
                      </a:xfrm>
                      <a:prstGeom prst="rect">
                        <a:avLst/>
                      </a:prstGeom>
                    </p:spPr>
                  </p:pic>
                </p:oleObj>
              </mc:Fallback>
            </mc:AlternateContent>
          </a:graphicData>
        </a:graphic>
      </p:graphicFrame>
      <p:graphicFrame>
        <p:nvGraphicFramePr>
          <p:cNvPr id="10" name="Object 9" descr="5,750,000 = 2,300 times P"/>
          <p:cNvGraphicFramePr>
            <a:graphicFrameLocks noChangeAspect="1"/>
          </p:cNvGraphicFramePr>
          <p:nvPr>
            <p:extLst>
              <p:ext uri="{D42A27DB-BD31-4B8C-83A1-F6EECF244321}">
                <p14:modId xmlns:p14="http://schemas.microsoft.com/office/powerpoint/2010/main" val="1008998039"/>
              </p:ext>
            </p:extLst>
          </p:nvPr>
        </p:nvGraphicFramePr>
        <p:xfrm>
          <a:off x="2288687" y="4498788"/>
          <a:ext cx="2737306" cy="319149"/>
        </p:xfrm>
        <a:graphic>
          <a:graphicData uri="http://schemas.openxmlformats.org/presentationml/2006/ole">
            <mc:AlternateContent xmlns:mc="http://schemas.openxmlformats.org/markup-compatibility/2006">
              <mc:Choice xmlns:v="urn:schemas-microsoft-com:vml" Requires="v">
                <p:oleObj name="Equation" r:id="rId10" imgW="2831760" imgH="330120" progId="Equation.DSMT4">
                  <p:embed/>
                </p:oleObj>
              </mc:Choice>
              <mc:Fallback>
                <p:oleObj name="Equation" r:id="rId10" imgW="2831760" imgH="330120" progId="Equation.DSMT4">
                  <p:embed/>
                  <p:pic>
                    <p:nvPicPr>
                      <p:cNvPr id="10" name="Object 9" descr="5,750,000 = 2,300 times P"/>
                      <p:cNvPicPr/>
                      <p:nvPr/>
                    </p:nvPicPr>
                    <p:blipFill>
                      <a:blip r:embed="rId11"/>
                      <a:stretch>
                        <a:fillRect/>
                      </a:stretch>
                    </p:blipFill>
                    <p:spPr>
                      <a:xfrm>
                        <a:off x="2288687" y="4498788"/>
                        <a:ext cx="2737306" cy="319149"/>
                      </a:xfrm>
                      <a:prstGeom prst="rect">
                        <a:avLst/>
                      </a:prstGeom>
                    </p:spPr>
                  </p:pic>
                </p:oleObj>
              </mc:Fallback>
            </mc:AlternateContent>
          </a:graphicData>
        </a:graphic>
      </p:graphicFrame>
      <p:graphicFrame>
        <p:nvGraphicFramePr>
          <p:cNvPr id="11" name="Object 10" descr="P = 5,750,000 divided by 2,300"/>
          <p:cNvGraphicFramePr>
            <a:graphicFrameLocks noChangeAspect="1"/>
          </p:cNvGraphicFramePr>
          <p:nvPr>
            <p:extLst>
              <p:ext uri="{D42A27DB-BD31-4B8C-83A1-F6EECF244321}">
                <p14:modId xmlns:p14="http://schemas.microsoft.com/office/powerpoint/2010/main" val="834901452"/>
              </p:ext>
            </p:extLst>
          </p:nvPr>
        </p:nvGraphicFramePr>
        <p:xfrm>
          <a:off x="3467146" y="5049985"/>
          <a:ext cx="2905616" cy="317751"/>
        </p:xfrm>
        <a:graphic>
          <a:graphicData uri="http://schemas.openxmlformats.org/presentationml/2006/ole">
            <mc:AlternateContent xmlns:mc="http://schemas.openxmlformats.org/markup-compatibility/2006">
              <mc:Choice xmlns:v="urn:schemas-microsoft-com:vml" Requires="v">
                <p:oleObj name="Equation" r:id="rId12" imgW="3035160" imgH="330120" progId="Equation.DSMT4">
                  <p:embed/>
                </p:oleObj>
              </mc:Choice>
              <mc:Fallback>
                <p:oleObj name="Equation" r:id="rId12" imgW="3035160" imgH="330120" progId="Equation.DSMT4">
                  <p:embed/>
                  <p:pic>
                    <p:nvPicPr>
                      <p:cNvPr id="11" name="Object 10" descr="P = 5,750,000 divided by 2,300"/>
                      <p:cNvPicPr/>
                      <p:nvPr/>
                    </p:nvPicPr>
                    <p:blipFill>
                      <a:blip r:embed="rId13"/>
                      <a:stretch>
                        <a:fillRect/>
                      </a:stretch>
                    </p:blipFill>
                    <p:spPr>
                      <a:xfrm>
                        <a:off x="3467146" y="5049985"/>
                        <a:ext cx="2905616" cy="317751"/>
                      </a:xfrm>
                      <a:prstGeom prst="rect">
                        <a:avLst/>
                      </a:prstGeom>
                    </p:spPr>
                  </p:pic>
                </p:oleObj>
              </mc:Fallback>
            </mc:AlternateContent>
          </a:graphicData>
        </a:graphic>
      </p:graphicFrame>
      <p:graphicFrame>
        <p:nvGraphicFramePr>
          <p:cNvPr id="12" name="Object 11" descr="= 2,500 dollars."/>
          <p:cNvGraphicFramePr>
            <a:graphicFrameLocks noChangeAspect="1"/>
          </p:cNvGraphicFramePr>
          <p:nvPr>
            <p:extLst>
              <p:ext uri="{D42A27DB-BD31-4B8C-83A1-F6EECF244321}">
                <p14:modId xmlns:p14="http://schemas.microsoft.com/office/powerpoint/2010/main" val="310118955"/>
              </p:ext>
            </p:extLst>
          </p:nvPr>
        </p:nvGraphicFramePr>
        <p:xfrm>
          <a:off x="3725644" y="5557493"/>
          <a:ext cx="1253620" cy="338304"/>
        </p:xfrm>
        <a:graphic>
          <a:graphicData uri="http://schemas.openxmlformats.org/presentationml/2006/ole">
            <mc:AlternateContent xmlns:mc="http://schemas.openxmlformats.org/markup-compatibility/2006">
              <mc:Choice xmlns:v="urn:schemas-microsoft-com:vml" Requires="v">
                <p:oleObj name="Equation" r:id="rId14" imgW="1269720" imgH="342720" progId="Equation.DSMT4">
                  <p:embed/>
                </p:oleObj>
              </mc:Choice>
              <mc:Fallback>
                <p:oleObj name="Equation" r:id="rId14" imgW="1269720" imgH="342720" progId="Equation.DSMT4">
                  <p:embed/>
                  <p:pic>
                    <p:nvPicPr>
                      <p:cNvPr id="12" name="Object 11" descr="= 2,500 dollars."/>
                      <p:cNvPicPr/>
                      <p:nvPr/>
                    </p:nvPicPr>
                    <p:blipFill>
                      <a:blip r:embed="rId15"/>
                      <a:stretch>
                        <a:fillRect/>
                      </a:stretch>
                    </p:blipFill>
                    <p:spPr>
                      <a:xfrm>
                        <a:off x="3725644" y="5557493"/>
                        <a:ext cx="1253620" cy="338304"/>
                      </a:xfrm>
                      <a:prstGeom prst="rect">
                        <a:avLst/>
                      </a:prstGeom>
                    </p:spPr>
                  </p:pic>
                </p:oleObj>
              </mc:Fallback>
            </mc:AlternateContent>
          </a:graphicData>
        </a:graphic>
      </p:graphicFrame>
    </p:spTree>
    <p:extLst>
      <p:ext uri="{BB962C8B-B14F-4D97-AF65-F5344CB8AC3E}">
        <p14:creationId xmlns:p14="http://schemas.microsoft.com/office/powerpoint/2010/main" val="28094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4A.1 Graphing Demand and Supply Equations </a:t>
            </a:r>
            <a:r>
              <a:rPr lang="en-US" sz="2000" b="0" noProof="0" dirty="0"/>
              <a:t>(1 of 3)</a:t>
            </a:r>
            <a:endParaRPr lang="en-US" sz="2000" noProof="0" dirty="0"/>
          </a:p>
        </p:txBody>
      </p:sp>
      <p:sp>
        <p:nvSpPr>
          <p:cNvPr id="8" name="Content Placeholder 7">
            <a:extLst>
              <a:ext uri="{C183D7F6-B498-43B3-948B-1728B52AA6E4}">
                <adec:decorative xmlns:adec="http://schemas.microsoft.com/office/drawing/2017/decorative" val="1"/>
              </a:ext>
            </a:extLst>
          </p:cNvPr>
          <p:cNvSpPr>
            <a:spLocks noGrp="1"/>
          </p:cNvSpPr>
          <p:nvPr>
            <p:ph sz="quarter" idx="14"/>
          </p:nvPr>
        </p:nvSpPr>
        <p:spPr>
          <a:xfrm>
            <a:off x="457200" y="1570421"/>
            <a:ext cx="4043363" cy="768306"/>
          </a:xfrm>
        </p:spPr>
        <p:txBody>
          <a:bodyPr/>
          <a:lstStyle/>
          <a:p>
            <a:pPr marL="432" indent="0">
              <a:buNone/>
            </a:pPr>
            <a:r>
              <a:rPr lang="en-US" sz="2000" noProof="0" dirty="0">
                <a:latin typeface="+mn-lt"/>
              </a:rPr>
              <a:t>Find the equilibrium quantity of apartments rented:</a:t>
            </a:r>
          </a:p>
        </p:txBody>
      </p:sp>
      <p:graphicFrame>
        <p:nvGraphicFramePr>
          <p:cNvPr id="14" name="Object 13" descr="Q sup uppercase D = 4,750,000 minus 1000 times P"/>
          <p:cNvGraphicFramePr>
            <a:graphicFrameLocks noChangeAspect="1"/>
          </p:cNvGraphicFramePr>
          <p:nvPr>
            <p:extLst>
              <p:ext uri="{D42A27DB-BD31-4B8C-83A1-F6EECF244321}">
                <p14:modId xmlns:p14="http://schemas.microsoft.com/office/powerpoint/2010/main" val="266160145"/>
              </p:ext>
            </p:extLst>
          </p:nvPr>
        </p:nvGraphicFramePr>
        <p:xfrm>
          <a:off x="477838" y="2434913"/>
          <a:ext cx="3233737" cy="330200"/>
        </p:xfrm>
        <a:graphic>
          <a:graphicData uri="http://schemas.openxmlformats.org/presentationml/2006/ole">
            <mc:AlternateContent xmlns:mc="http://schemas.openxmlformats.org/markup-compatibility/2006">
              <mc:Choice xmlns:v="urn:schemas-microsoft-com:vml" Requires="v">
                <p:oleObj name="Equation" r:id="rId3" imgW="4114800" imgH="419040" progId="Equation.DSMT4">
                  <p:embed/>
                </p:oleObj>
              </mc:Choice>
              <mc:Fallback>
                <p:oleObj name="Equation" r:id="rId3" imgW="4114800" imgH="419040" progId="Equation.DSMT4">
                  <p:embed/>
                  <p:pic>
                    <p:nvPicPr>
                      <p:cNvPr id="14" name="Object 13" descr="Q D = 4,750,000 minus 1000 times P"/>
                      <p:cNvPicPr/>
                      <p:nvPr/>
                    </p:nvPicPr>
                    <p:blipFill>
                      <a:blip r:embed="rId4"/>
                      <a:stretch>
                        <a:fillRect/>
                      </a:stretch>
                    </p:blipFill>
                    <p:spPr>
                      <a:xfrm>
                        <a:off x="477838" y="2434913"/>
                        <a:ext cx="3233737" cy="330200"/>
                      </a:xfrm>
                      <a:prstGeom prst="rect">
                        <a:avLst/>
                      </a:prstGeom>
                    </p:spPr>
                  </p:pic>
                </p:oleObj>
              </mc:Fallback>
            </mc:AlternateContent>
          </a:graphicData>
        </a:graphic>
      </p:graphicFrame>
      <p:graphicFrame>
        <p:nvGraphicFramePr>
          <p:cNvPr id="15" name="Object 14" descr="= 4,750,000 minus 1000 times left parenthesis 2500 right parenthesis."/>
          <p:cNvGraphicFramePr>
            <a:graphicFrameLocks noChangeAspect="1"/>
          </p:cNvGraphicFramePr>
          <p:nvPr>
            <p:extLst>
              <p:ext uri="{D42A27DB-BD31-4B8C-83A1-F6EECF244321}">
                <p14:modId xmlns:p14="http://schemas.microsoft.com/office/powerpoint/2010/main" val="1093528299"/>
              </p:ext>
            </p:extLst>
          </p:nvPr>
        </p:nvGraphicFramePr>
        <p:xfrm>
          <a:off x="1328738" y="2913040"/>
          <a:ext cx="3171825" cy="293688"/>
        </p:xfrm>
        <a:graphic>
          <a:graphicData uri="http://schemas.openxmlformats.org/presentationml/2006/ole">
            <mc:AlternateContent xmlns:mc="http://schemas.openxmlformats.org/markup-compatibility/2006">
              <mc:Choice xmlns:v="urn:schemas-microsoft-com:vml" Requires="v">
                <p:oleObj name="Equation" r:id="rId5" imgW="3835080" imgH="355320" progId="Equation.DSMT4">
                  <p:embed/>
                </p:oleObj>
              </mc:Choice>
              <mc:Fallback>
                <p:oleObj name="Equation" r:id="rId5" imgW="3835080" imgH="355320" progId="Equation.DSMT4">
                  <p:embed/>
                  <p:pic>
                    <p:nvPicPr>
                      <p:cNvPr id="15" name="Object 14" descr="= 4,750,000 minus 1000 times left parenthesis 2500 right parenthesis."/>
                      <p:cNvPicPr/>
                      <p:nvPr/>
                    </p:nvPicPr>
                    <p:blipFill>
                      <a:blip r:embed="rId6"/>
                      <a:stretch>
                        <a:fillRect/>
                      </a:stretch>
                    </p:blipFill>
                    <p:spPr>
                      <a:xfrm>
                        <a:off x="1328738" y="2913040"/>
                        <a:ext cx="3171825" cy="293688"/>
                      </a:xfrm>
                      <a:prstGeom prst="rect">
                        <a:avLst/>
                      </a:prstGeom>
                    </p:spPr>
                  </p:pic>
                </p:oleObj>
              </mc:Fallback>
            </mc:AlternateContent>
          </a:graphicData>
        </a:graphic>
      </p:graphicFrame>
      <p:graphicFrame>
        <p:nvGraphicFramePr>
          <p:cNvPr id="16" name="Object 15" descr="= 2,250,000."/>
          <p:cNvGraphicFramePr>
            <a:graphicFrameLocks noChangeAspect="1"/>
          </p:cNvGraphicFramePr>
          <p:nvPr>
            <p:extLst>
              <p:ext uri="{D42A27DB-BD31-4B8C-83A1-F6EECF244321}">
                <p14:modId xmlns:p14="http://schemas.microsoft.com/office/powerpoint/2010/main" val="3221880539"/>
              </p:ext>
            </p:extLst>
          </p:nvPr>
        </p:nvGraphicFramePr>
        <p:xfrm>
          <a:off x="1324526" y="3305402"/>
          <a:ext cx="1397124" cy="267098"/>
        </p:xfrm>
        <a:graphic>
          <a:graphicData uri="http://schemas.openxmlformats.org/presentationml/2006/ole">
            <mc:AlternateContent xmlns:mc="http://schemas.openxmlformats.org/markup-compatibility/2006">
              <mc:Choice xmlns:v="urn:schemas-microsoft-com:vml" Requires="v">
                <p:oleObj name="Equation" r:id="rId7" imgW="1726920" imgH="330120" progId="Equation.DSMT4">
                  <p:embed/>
                </p:oleObj>
              </mc:Choice>
              <mc:Fallback>
                <p:oleObj name="Equation" r:id="rId7" imgW="1726920" imgH="330120" progId="Equation.DSMT4">
                  <p:embed/>
                  <p:pic>
                    <p:nvPicPr>
                      <p:cNvPr id="16" name="Object 15" descr="= 2,250,000."/>
                      <p:cNvPicPr/>
                      <p:nvPr/>
                    </p:nvPicPr>
                    <p:blipFill>
                      <a:blip r:embed="rId8"/>
                      <a:stretch>
                        <a:fillRect/>
                      </a:stretch>
                    </p:blipFill>
                    <p:spPr>
                      <a:xfrm>
                        <a:off x="1324526" y="3305402"/>
                        <a:ext cx="1397124" cy="267098"/>
                      </a:xfrm>
                      <a:prstGeom prst="rect">
                        <a:avLst/>
                      </a:prstGeom>
                    </p:spPr>
                  </p:pic>
                </p:oleObj>
              </mc:Fallback>
            </mc:AlternateContent>
          </a:graphicData>
        </a:graphic>
      </p:graphicFrame>
      <p:sp>
        <p:nvSpPr>
          <p:cNvPr id="9" name="Content Placeholder 8">
            <a:extLst>
              <a:ext uri="{C183D7F6-B498-43B3-948B-1728B52AA6E4}">
                <adec:decorative xmlns:adec="http://schemas.microsoft.com/office/drawing/2017/decorative" val="1"/>
              </a:ext>
            </a:extLst>
          </p:cNvPr>
          <p:cNvSpPr>
            <a:spLocks noGrp="1"/>
          </p:cNvSpPr>
          <p:nvPr>
            <p:ph sz="quarter" idx="15"/>
          </p:nvPr>
        </p:nvSpPr>
        <p:spPr>
          <a:xfrm>
            <a:off x="457200" y="3568149"/>
            <a:ext cx="556591" cy="427382"/>
          </a:xfrm>
        </p:spPr>
        <p:txBody>
          <a:bodyPr/>
          <a:lstStyle/>
          <a:p>
            <a:pPr marL="432" indent="0">
              <a:buNone/>
            </a:pPr>
            <a:r>
              <a:rPr lang="en-US" sz="2000" noProof="0" dirty="0"/>
              <a:t>Or</a:t>
            </a:r>
          </a:p>
        </p:txBody>
      </p:sp>
      <p:graphicFrame>
        <p:nvGraphicFramePr>
          <p:cNvPr id="17" name="Object 16" descr="Q sup uppercase S = negative 1,000,000 + 1300 times P"/>
          <p:cNvGraphicFramePr>
            <a:graphicFrameLocks noChangeAspect="1"/>
          </p:cNvGraphicFramePr>
          <p:nvPr>
            <p:extLst>
              <p:ext uri="{D42A27DB-BD31-4B8C-83A1-F6EECF244321}">
                <p14:modId xmlns:p14="http://schemas.microsoft.com/office/powerpoint/2010/main" val="1803674689"/>
              </p:ext>
            </p:extLst>
          </p:nvPr>
        </p:nvGraphicFramePr>
        <p:xfrm>
          <a:off x="482600" y="4086630"/>
          <a:ext cx="3333750" cy="330200"/>
        </p:xfrm>
        <a:graphic>
          <a:graphicData uri="http://schemas.openxmlformats.org/presentationml/2006/ole">
            <mc:AlternateContent xmlns:mc="http://schemas.openxmlformats.org/markup-compatibility/2006">
              <mc:Choice xmlns:v="urn:schemas-microsoft-com:vml" Requires="v">
                <p:oleObj name="Equation" r:id="rId9" imgW="4241520" imgH="419040" progId="Equation.DSMT4">
                  <p:embed/>
                </p:oleObj>
              </mc:Choice>
              <mc:Fallback>
                <p:oleObj name="Equation" r:id="rId9" imgW="4241520" imgH="419040" progId="Equation.DSMT4">
                  <p:embed/>
                  <p:pic>
                    <p:nvPicPr>
                      <p:cNvPr id="17" name="Object 16" descr="Q S = negative 1,000,000 + 1300 times P"/>
                      <p:cNvPicPr/>
                      <p:nvPr/>
                    </p:nvPicPr>
                    <p:blipFill>
                      <a:blip r:embed="rId10"/>
                      <a:stretch>
                        <a:fillRect/>
                      </a:stretch>
                    </p:blipFill>
                    <p:spPr>
                      <a:xfrm>
                        <a:off x="482600" y="4086630"/>
                        <a:ext cx="3333750" cy="330200"/>
                      </a:xfrm>
                      <a:prstGeom prst="rect">
                        <a:avLst/>
                      </a:prstGeom>
                    </p:spPr>
                  </p:pic>
                </p:oleObj>
              </mc:Fallback>
            </mc:AlternateContent>
          </a:graphicData>
        </a:graphic>
      </p:graphicFrame>
      <p:graphicFrame>
        <p:nvGraphicFramePr>
          <p:cNvPr id="18" name="Object 17" descr="= negative 1,000,000 + 1300 times left parenthesis 2500 right parenthesis."/>
          <p:cNvGraphicFramePr>
            <a:graphicFrameLocks noChangeAspect="1"/>
          </p:cNvGraphicFramePr>
          <p:nvPr>
            <p:extLst>
              <p:ext uri="{D42A27DB-BD31-4B8C-83A1-F6EECF244321}">
                <p14:modId xmlns:p14="http://schemas.microsoft.com/office/powerpoint/2010/main" val="604524473"/>
              </p:ext>
            </p:extLst>
          </p:nvPr>
        </p:nvGraphicFramePr>
        <p:xfrm>
          <a:off x="1296816" y="4519274"/>
          <a:ext cx="3200671" cy="283604"/>
        </p:xfrm>
        <a:graphic>
          <a:graphicData uri="http://schemas.openxmlformats.org/presentationml/2006/ole">
            <mc:AlternateContent xmlns:mc="http://schemas.openxmlformats.org/markup-compatibility/2006">
              <mc:Choice xmlns:v="urn:schemas-microsoft-com:vml" Requires="v">
                <p:oleObj name="Equation" r:id="rId11" imgW="4012920" imgH="355320" progId="Equation.DSMT4">
                  <p:embed/>
                </p:oleObj>
              </mc:Choice>
              <mc:Fallback>
                <p:oleObj name="Equation" r:id="rId11" imgW="4012920" imgH="355320" progId="Equation.DSMT4">
                  <p:embed/>
                  <p:pic>
                    <p:nvPicPr>
                      <p:cNvPr id="18" name="Object 17" descr="= negative 1,000,000 + 1300 times left parenthesis 2500 right parenthesis."/>
                      <p:cNvPicPr/>
                      <p:nvPr/>
                    </p:nvPicPr>
                    <p:blipFill>
                      <a:blip r:embed="rId12"/>
                      <a:stretch>
                        <a:fillRect/>
                      </a:stretch>
                    </p:blipFill>
                    <p:spPr>
                      <a:xfrm>
                        <a:off x="1296816" y="4519274"/>
                        <a:ext cx="3200671" cy="283604"/>
                      </a:xfrm>
                      <a:prstGeom prst="rect">
                        <a:avLst/>
                      </a:prstGeom>
                    </p:spPr>
                  </p:pic>
                </p:oleObj>
              </mc:Fallback>
            </mc:AlternateContent>
          </a:graphicData>
        </a:graphic>
      </p:graphicFrame>
      <p:graphicFrame>
        <p:nvGraphicFramePr>
          <p:cNvPr id="19" name="Object 18" descr="= 2,250,000."/>
          <p:cNvGraphicFramePr>
            <a:graphicFrameLocks noChangeAspect="1"/>
          </p:cNvGraphicFramePr>
          <p:nvPr>
            <p:extLst>
              <p:ext uri="{D42A27DB-BD31-4B8C-83A1-F6EECF244321}">
                <p14:modId xmlns:p14="http://schemas.microsoft.com/office/powerpoint/2010/main" val="1247378978"/>
              </p:ext>
            </p:extLst>
          </p:nvPr>
        </p:nvGraphicFramePr>
        <p:xfrm>
          <a:off x="1287352" y="4882038"/>
          <a:ext cx="1427438" cy="272894"/>
        </p:xfrm>
        <a:graphic>
          <a:graphicData uri="http://schemas.openxmlformats.org/presentationml/2006/ole">
            <mc:AlternateContent xmlns:mc="http://schemas.openxmlformats.org/markup-compatibility/2006">
              <mc:Choice xmlns:v="urn:schemas-microsoft-com:vml" Requires="v">
                <p:oleObj name="Equation" r:id="rId13" imgW="1726920" imgH="330120" progId="Equation.DSMT4">
                  <p:embed/>
                </p:oleObj>
              </mc:Choice>
              <mc:Fallback>
                <p:oleObj name="Equation" r:id="rId13" imgW="1726920" imgH="330120" progId="Equation.DSMT4">
                  <p:embed/>
                  <p:pic>
                    <p:nvPicPr>
                      <p:cNvPr id="19" name="Object 18" descr="= 2,250,000."/>
                      <p:cNvPicPr/>
                      <p:nvPr/>
                    </p:nvPicPr>
                    <p:blipFill>
                      <a:blip r:embed="rId14"/>
                      <a:stretch>
                        <a:fillRect/>
                      </a:stretch>
                    </p:blipFill>
                    <p:spPr>
                      <a:xfrm>
                        <a:off x="1287352" y="4882038"/>
                        <a:ext cx="1427438" cy="272894"/>
                      </a:xfrm>
                      <a:prstGeom prst="rect">
                        <a:avLst/>
                      </a:prstGeom>
                    </p:spPr>
                  </p:pic>
                </p:oleObj>
              </mc:Fallback>
            </mc:AlternateContent>
          </a:graphicData>
        </a:graphic>
      </p:graphicFrame>
      <p:sp>
        <p:nvSpPr>
          <p:cNvPr id="10" name="Content Placeholder 9">
            <a:extLst>
              <a:ext uri="{C183D7F6-B498-43B3-948B-1728B52AA6E4}">
                <adec:decorative xmlns:adec="http://schemas.microsoft.com/office/drawing/2017/decorative" val="1"/>
              </a:ext>
            </a:extLst>
          </p:cNvPr>
          <p:cNvSpPr>
            <a:spLocks noGrp="1"/>
          </p:cNvSpPr>
          <p:nvPr>
            <p:ph sz="quarter" idx="16"/>
          </p:nvPr>
        </p:nvSpPr>
        <p:spPr>
          <a:xfrm>
            <a:off x="457200" y="5235440"/>
            <a:ext cx="4360863" cy="1069777"/>
          </a:xfrm>
        </p:spPr>
        <p:txBody>
          <a:bodyPr/>
          <a:lstStyle/>
          <a:p>
            <a:pPr marL="432" indent="0">
              <a:buNone/>
            </a:pPr>
            <a:r>
              <a:rPr lang="en-US" sz="2000" noProof="0" dirty="0">
                <a:latin typeface="+mn-lt"/>
              </a:rPr>
              <a:t>We have found the equilibrium price and quantity; we can insert this on a demand and supply graph.</a:t>
            </a:r>
          </a:p>
        </p:txBody>
      </p:sp>
      <p:pic>
        <p:nvPicPr>
          <p:cNvPr id="2" name="Picture 1" descr="The quantity of apartments per month is plotted versus the rent in dollars per month. There is a point at (2,250,000, 2500)."/>
          <p:cNvPicPr>
            <a:picLocks noChangeAspect="1"/>
          </p:cNvPicPr>
          <p:nvPr/>
        </p:nvPicPr>
        <p:blipFill>
          <a:blip r:embed="rId15"/>
          <a:stretch>
            <a:fillRect/>
          </a:stretch>
        </p:blipFill>
        <p:spPr>
          <a:xfrm>
            <a:off x="4785751" y="1570421"/>
            <a:ext cx="3920068" cy="2975106"/>
          </a:xfrm>
          <a:prstGeom prst="rect">
            <a:avLst/>
          </a:prstGeom>
        </p:spPr>
      </p:pic>
    </p:spTree>
    <p:extLst>
      <p:ext uri="{BB962C8B-B14F-4D97-AF65-F5344CB8AC3E}">
        <p14:creationId xmlns:p14="http://schemas.microsoft.com/office/powerpoint/2010/main" val="971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4A.1 Graphing Demand and Supply Equations </a:t>
            </a:r>
            <a:r>
              <a:rPr lang="en-US" sz="2000" b="0" noProof="0" dirty="0"/>
              <a:t>(2 of 3)</a:t>
            </a:r>
            <a:endParaRPr lang="en-US" sz="2000" noProof="0" dirty="0"/>
          </a:p>
        </p:txBody>
      </p:sp>
      <p:sp>
        <p:nvSpPr>
          <p:cNvPr id="3" name="Content Placeholder 2"/>
          <p:cNvSpPr>
            <a:spLocks noGrp="1"/>
          </p:cNvSpPr>
          <p:nvPr>
            <p:ph sz="quarter" idx="14"/>
          </p:nvPr>
        </p:nvSpPr>
        <p:spPr>
          <a:xfrm>
            <a:off x="459660" y="1557183"/>
            <a:ext cx="3862958" cy="1066748"/>
          </a:xfrm>
        </p:spPr>
        <p:txBody>
          <a:bodyPr lIns="90000" tIns="90000"/>
          <a:lstStyle/>
          <a:p>
            <a:pPr marL="432" indent="0">
              <a:buNone/>
            </a:pPr>
            <a:r>
              <a:rPr lang="en-US" sz="2000" noProof="0" dirty="0">
                <a:latin typeface="+mn-lt"/>
              </a:rPr>
              <a:t>To complete the graph, let’s find the </a:t>
            </a:r>
            <a:r>
              <a:rPr lang="en-US" sz="2000" i="1" noProof="0" dirty="0">
                <a:latin typeface="+mn-lt"/>
              </a:rPr>
              <a:t>y</a:t>
            </a:r>
            <a:r>
              <a:rPr lang="en-US" sz="2000" noProof="0" dirty="0">
                <a:latin typeface="+mn-lt"/>
              </a:rPr>
              <a:t>-intercepts of the demand and supply curves, by setting:</a:t>
            </a:r>
          </a:p>
        </p:txBody>
      </p:sp>
      <p:graphicFrame>
        <p:nvGraphicFramePr>
          <p:cNvPr id="11" name="Object 10" descr="Q sup uppercase D and Q sup uppercase  S."/>
          <p:cNvGraphicFramePr>
            <a:graphicFrameLocks noChangeAspect="1"/>
          </p:cNvGraphicFramePr>
          <p:nvPr>
            <p:extLst>
              <p:ext uri="{D42A27DB-BD31-4B8C-83A1-F6EECF244321}">
                <p14:modId xmlns:p14="http://schemas.microsoft.com/office/powerpoint/2010/main" val="627663794"/>
              </p:ext>
            </p:extLst>
          </p:nvPr>
        </p:nvGraphicFramePr>
        <p:xfrm>
          <a:off x="482705" y="2719290"/>
          <a:ext cx="1095878" cy="292864"/>
        </p:xfrm>
        <a:graphic>
          <a:graphicData uri="http://schemas.openxmlformats.org/presentationml/2006/ole">
            <mc:AlternateContent xmlns:mc="http://schemas.openxmlformats.org/markup-compatibility/2006">
              <mc:Choice xmlns:v="urn:schemas-microsoft-com:vml" Requires="v">
                <p:oleObj name="Equation" r:id="rId3" imgW="1473120" imgH="393480" progId="Equation.DSMT4">
                  <p:embed/>
                </p:oleObj>
              </mc:Choice>
              <mc:Fallback>
                <p:oleObj name="Equation" r:id="rId3" imgW="1473120" imgH="393480" progId="Equation.DSMT4">
                  <p:embed/>
                  <p:pic>
                    <p:nvPicPr>
                      <p:cNvPr id="11" name="Object 10" descr="Q D and Q S."/>
                      <p:cNvPicPr/>
                      <p:nvPr/>
                    </p:nvPicPr>
                    <p:blipFill>
                      <a:blip r:embed="rId4"/>
                      <a:stretch>
                        <a:fillRect/>
                      </a:stretch>
                    </p:blipFill>
                    <p:spPr>
                      <a:xfrm>
                        <a:off x="482705" y="2719290"/>
                        <a:ext cx="1095878" cy="292864"/>
                      </a:xfrm>
                      <a:prstGeom prst="rect">
                        <a:avLst/>
                      </a:prstGeom>
                    </p:spPr>
                  </p:pic>
                </p:oleObj>
              </mc:Fallback>
            </mc:AlternateContent>
          </a:graphicData>
        </a:graphic>
      </p:graphicFrame>
      <p:sp>
        <p:nvSpPr>
          <p:cNvPr id="4" name="Content Placeholder 3"/>
          <p:cNvSpPr>
            <a:spLocks noGrp="1"/>
          </p:cNvSpPr>
          <p:nvPr>
            <p:ph sz="quarter" idx="15"/>
          </p:nvPr>
        </p:nvSpPr>
        <p:spPr>
          <a:xfrm>
            <a:off x="1729409" y="2711351"/>
            <a:ext cx="2121866" cy="349901"/>
          </a:xfrm>
        </p:spPr>
        <p:txBody>
          <a:bodyPr lIns="0" tIns="0" rIns="0" bIns="0"/>
          <a:lstStyle/>
          <a:p>
            <a:pPr marL="432" indent="0">
              <a:buNone/>
            </a:pPr>
            <a:r>
              <a:rPr lang="en-US" sz="2000" noProof="0" dirty="0"/>
              <a:t>equal to zero:</a:t>
            </a:r>
          </a:p>
        </p:txBody>
      </p:sp>
      <p:graphicFrame>
        <p:nvGraphicFramePr>
          <p:cNvPr id="12" name="Object 11" descr="Q sup uppercase D = 4,750,000 minus 1000 times P"/>
          <p:cNvGraphicFramePr>
            <a:graphicFrameLocks noChangeAspect="1"/>
          </p:cNvGraphicFramePr>
          <p:nvPr>
            <p:extLst>
              <p:ext uri="{D42A27DB-BD31-4B8C-83A1-F6EECF244321}">
                <p14:modId xmlns:p14="http://schemas.microsoft.com/office/powerpoint/2010/main" val="4079883968"/>
              </p:ext>
            </p:extLst>
          </p:nvPr>
        </p:nvGraphicFramePr>
        <p:xfrm>
          <a:off x="479425" y="3149274"/>
          <a:ext cx="2940050" cy="300037"/>
        </p:xfrm>
        <a:graphic>
          <a:graphicData uri="http://schemas.openxmlformats.org/presentationml/2006/ole">
            <mc:AlternateContent xmlns:mc="http://schemas.openxmlformats.org/markup-compatibility/2006">
              <mc:Choice xmlns:v="urn:schemas-microsoft-com:vml" Requires="v">
                <p:oleObj name="Equation" r:id="rId5" imgW="4114800" imgH="419040" progId="Equation.DSMT4">
                  <p:embed/>
                </p:oleObj>
              </mc:Choice>
              <mc:Fallback>
                <p:oleObj name="Equation" r:id="rId5" imgW="4114800" imgH="419040" progId="Equation.DSMT4">
                  <p:embed/>
                  <p:pic>
                    <p:nvPicPr>
                      <p:cNvPr id="12" name="Object 11" descr="Q D = 4,750,000 minus 1000 times P."/>
                      <p:cNvPicPr/>
                      <p:nvPr/>
                    </p:nvPicPr>
                    <p:blipFill>
                      <a:blip r:embed="rId6"/>
                      <a:stretch>
                        <a:fillRect/>
                      </a:stretch>
                    </p:blipFill>
                    <p:spPr>
                      <a:xfrm>
                        <a:off x="479425" y="3149274"/>
                        <a:ext cx="2940050" cy="300037"/>
                      </a:xfrm>
                      <a:prstGeom prst="rect">
                        <a:avLst/>
                      </a:prstGeom>
                    </p:spPr>
                  </p:pic>
                </p:oleObj>
              </mc:Fallback>
            </mc:AlternateContent>
          </a:graphicData>
        </a:graphic>
      </p:graphicFrame>
      <p:graphicFrame>
        <p:nvGraphicFramePr>
          <p:cNvPr id="13" name="Object 12" descr="0 = 4,750,000 minus 1,000 times P."/>
          <p:cNvGraphicFramePr>
            <a:graphicFrameLocks noChangeAspect="1"/>
          </p:cNvGraphicFramePr>
          <p:nvPr>
            <p:extLst>
              <p:ext uri="{D42A27DB-BD31-4B8C-83A1-F6EECF244321}">
                <p14:modId xmlns:p14="http://schemas.microsoft.com/office/powerpoint/2010/main" val="645916885"/>
              </p:ext>
            </p:extLst>
          </p:nvPr>
        </p:nvGraphicFramePr>
        <p:xfrm>
          <a:off x="494348" y="3550911"/>
          <a:ext cx="2951162" cy="258763"/>
        </p:xfrm>
        <a:graphic>
          <a:graphicData uri="http://schemas.openxmlformats.org/presentationml/2006/ole">
            <mc:AlternateContent xmlns:mc="http://schemas.openxmlformats.org/markup-compatibility/2006">
              <mc:Choice xmlns:v="urn:schemas-microsoft-com:vml" Requires="v">
                <p:oleObj name="Equation" r:id="rId7" imgW="4051080" imgH="355320" progId="Equation.DSMT4">
                  <p:embed/>
                </p:oleObj>
              </mc:Choice>
              <mc:Fallback>
                <p:oleObj name="Equation" r:id="rId7" imgW="4051080" imgH="355320" progId="Equation.DSMT4">
                  <p:embed/>
                  <p:pic>
                    <p:nvPicPr>
                      <p:cNvPr id="13" name="Object 12" descr="0 = 4,750,000 minus 1,000 times P."/>
                      <p:cNvPicPr/>
                      <p:nvPr/>
                    </p:nvPicPr>
                    <p:blipFill>
                      <a:blip r:embed="rId8"/>
                      <a:stretch>
                        <a:fillRect/>
                      </a:stretch>
                    </p:blipFill>
                    <p:spPr>
                      <a:xfrm>
                        <a:off x="494348" y="3550911"/>
                        <a:ext cx="2951162" cy="258763"/>
                      </a:xfrm>
                      <a:prstGeom prst="rect">
                        <a:avLst/>
                      </a:prstGeom>
                    </p:spPr>
                  </p:pic>
                </p:oleObj>
              </mc:Fallback>
            </mc:AlternateContent>
          </a:graphicData>
        </a:graphic>
      </p:graphicFrame>
      <p:graphicFrame>
        <p:nvGraphicFramePr>
          <p:cNvPr id="14" name="Object 13" descr="P = 4,750,000 divided by 1000"/>
          <p:cNvGraphicFramePr>
            <a:graphicFrameLocks noChangeAspect="1"/>
          </p:cNvGraphicFramePr>
          <p:nvPr>
            <p:extLst>
              <p:ext uri="{D42A27DB-BD31-4B8C-83A1-F6EECF244321}">
                <p14:modId xmlns:p14="http://schemas.microsoft.com/office/powerpoint/2010/main" val="956999527"/>
              </p:ext>
            </p:extLst>
          </p:nvPr>
        </p:nvGraphicFramePr>
        <p:xfrm>
          <a:off x="467360" y="3989061"/>
          <a:ext cx="2728913" cy="258763"/>
        </p:xfrm>
        <a:graphic>
          <a:graphicData uri="http://schemas.openxmlformats.org/presentationml/2006/ole">
            <mc:AlternateContent xmlns:mc="http://schemas.openxmlformats.org/markup-compatibility/2006">
              <mc:Choice xmlns:v="urn:schemas-microsoft-com:vml" Requires="v">
                <p:oleObj name="Equation" r:id="rId9" imgW="3746160" imgH="355320" progId="Equation.DSMT4">
                  <p:embed/>
                </p:oleObj>
              </mc:Choice>
              <mc:Fallback>
                <p:oleObj name="Equation" r:id="rId9" imgW="3746160" imgH="355320" progId="Equation.DSMT4">
                  <p:embed/>
                  <p:pic>
                    <p:nvPicPr>
                      <p:cNvPr id="14" name="Object 13" descr="P = 4,750,000 divided by 1000"/>
                      <p:cNvPicPr/>
                      <p:nvPr/>
                    </p:nvPicPr>
                    <p:blipFill>
                      <a:blip r:embed="rId10"/>
                      <a:stretch>
                        <a:fillRect/>
                      </a:stretch>
                    </p:blipFill>
                    <p:spPr>
                      <a:xfrm>
                        <a:off x="467360" y="3989061"/>
                        <a:ext cx="2728913" cy="258763"/>
                      </a:xfrm>
                      <a:prstGeom prst="rect">
                        <a:avLst/>
                      </a:prstGeom>
                    </p:spPr>
                  </p:pic>
                </p:oleObj>
              </mc:Fallback>
            </mc:AlternateContent>
          </a:graphicData>
        </a:graphic>
      </p:graphicFrame>
      <p:graphicFrame>
        <p:nvGraphicFramePr>
          <p:cNvPr id="15" name="Object 14" descr="= 4,750 dollars."/>
          <p:cNvGraphicFramePr>
            <a:graphicFrameLocks noChangeAspect="1"/>
          </p:cNvGraphicFramePr>
          <p:nvPr>
            <p:extLst>
              <p:ext uri="{D42A27DB-BD31-4B8C-83A1-F6EECF244321}">
                <p14:modId xmlns:p14="http://schemas.microsoft.com/office/powerpoint/2010/main" val="2378405214"/>
              </p:ext>
            </p:extLst>
          </p:nvPr>
        </p:nvGraphicFramePr>
        <p:xfrm>
          <a:off x="1235710" y="4371453"/>
          <a:ext cx="946150" cy="254000"/>
        </p:xfrm>
        <a:graphic>
          <a:graphicData uri="http://schemas.openxmlformats.org/presentationml/2006/ole">
            <mc:AlternateContent xmlns:mc="http://schemas.openxmlformats.org/markup-compatibility/2006">
              <mc:Choice xmlns:v="urn:schemas-microsoft-com:vml" Requires="v">
                <p:oleObj name="Equation" r:id="rId11" imgW="1269720" imgH="342720" progId="Equation.DSMT4">
                  <p:embed/>
                </p:oleObj>
              </mc:Choice>
              <mc:Fallback>
                <p:oleObj name="Equation" r:id="rId11" imgW="1269720" imgH="342720" progId="Equation.DSMT4">
                  <p:embed/>
                  <p:pic>
                    <p:nvPicPr>
                      <p:cNvPr id="15" name="Object 14" descr="= 4,750 dollars."/>
                      <p:cNvPicPr/>
                      <p:nvPr/>
                    </p:nvPicPr>
                    <p:blipFill>
                      <a:blip r:embed="rId12"/>
                      <a:stretch>
                        <a:fillRect/>
                      </a:stretch>
                    </p:blipFill>
                    <p:spPr>
                      <a:xfrm>
                        <a:off x="1235710" y="4371453"/>
                        <a:ext cx="946150" cy="254000"/>
                      </a:xfrm>
                      <a:prstGeom prst="rect">
                        <a:avLst/>
                      </a:prstGeom>
                    </p:spPr>
                  </p:pic>
                </p:oleObj>
              </mc:Fallback>
            </mc:AlternateContent>
          </a:graphicData>
        </a:graphic>
      </p:graphicFrame>
      <p:graphicFrame>
        <p:nvGraphicFramePr>
          <p:cNvPr id="16" name="Object 15" descr="Q sup uppercase S = negative 1,000,000 + 1300 times P"/>
          <p:cNvGraphicFramePr>
            <a:graphicFrameLocks noChangeAspect="1"/>
          </p:cNvGraphicFramePr>
          <p:nvPr>
            <p:extLst>
              <p:ext uri="{D42A27DB-BD31-4B8C-83A1-F6EECF244321}">
                <p14:modId xmlns:p14="http://schemas.microsoft.com/office/powerpoint/2010/main" val="2175001968"/>
              </p:ext>
            </p:extLst>
          </p:nvPr>
        </p:nvGraphicFramePr>
        <p:xfrm>
          <a:off x="440055" y="4765153"/>
          <a:ext cx="3235325" cy="320675"/>
        </p:xfrm>
        <a:graphic>
          <a:graphicData uri="http://schemas.openxmlformats.org/presentationml/2006/ole">
            <mc:AlternateContent xmlns:mc="http://schemas.openxmlformats.org/markup-compatibility/2006">
              <mc:Choice xmlns:v="urn:schemas-microsoft-com:vml" Requires="v">
                <p:oleObj name="Equation" r:id="rId13" imgW="4241520" imgH="419040" progId="Equation.DSMT4">
                  <p:embed/>
                </p:oleObj>
              </mc:Choice>
              <mc:Fallback>
                <p:oleObj name="Equation" r:id="rId13" imgW="4241520" imgH="419040" progId="Equation.DSMT4">
                  <p:embed/>
                  <p:pic>
                    <p:nvPicPr>
                      <p:cNvPr id="16" name="Object 15" descr="Q S = negative 1,000,000 + 1300 times P. "/>
                      <p:cNvPicPr/>
                      <p:nvPr/>
                    </p:nvPicPr>
                    <p:blipFill>
                      <a:blip r:embed="rId14"/>
                      <a:stretch>
                        <a:fillRect/>
                      </a:stretch>
                    </p:blipFill>
                    <p:spPr>
                      <a:xfrm>
                        <a:off x="440055" y="4765153"/>
                        <a:ext cx="3235325" cy="320675"/>
                      </a:xfrm>
                      <a:prstGeom prst="rect">
                        <a:avLst/>
                      </a:prstGeom>
                    </p:spPr>
                  </p:pic>
                </p:oleObj>
              </mc:Fallback>
            </mc:AlternateContent>
          </a:graphicData>
        </a:graphic>
      </p:graphicFrame>
      <p:graphicFrame>
        <p:nvGraphicFramePr>
          <p:cNvPr id="17" name="Object 16" descr="0 = negative 1,000,000 + 1300 times P."/>
          <p:cNvGraphicFramePr>
            <a:graphicFrameLocks noChangeAspect="1"/>
          </p:cNvGraphicFramePr>
          <p:nvPr>
            <p:extLst>
              <p:ext uri="{D42A27DB-BD31-4B8C-83A1-F6EECF244321}">
                <p14:modId xmlns:p14="http://schemas.microsoft.com/office/powerpoint/2010/main" val="3481904905"/>
              </p:ext>
            </p:extLst>
          </p:nvPr>
        </p:nvGraphicFramePr>
        <p:xfrm>
          <a:off x="525358" y="5221264"/>
          <a:ext cx="3137340" cy="270782"/>
        </p:xfrm>
        <a:graphic>
          <a:graphicData uri="http://schemas.openxmlformats.org/presentationml/2006/ole">
            <mc:AlternateContent xmlns:mc="http://schemas.openxmlformats.org/markup-compatibility/2006">
              <mc:Choice xmlns:v="urn:schemas-microsoft-com:vml" Requires="v">
                <p:oleObj name="Equation" r:id="rId15" imgW="4152600" imgH="355320" progId="Equation.DSMT4">
                  <p:embed/>
                </p:oleObj>
              </mc:Choice>
              <mc:Fallback>
                <p:oleObj name="Equation" r:id="rId15" imgW="4152600" imgH="355320" progId="Equation.DSMT4">
                  <p:embed/>
                  <p:pic>
                    <p:nvPicPr>
                      <p:cNvPr id="17" name="Object 16" descr="0 = negative 1,000,000 + 1300 times P."/>
                      <p:cNvPicPr/>
                      <p:nvPr/>
                    </p:nvPicPr>
                    <p:blipFill>
                      <a:blip r:embed="rId16"/>
                      <a:stretch>
                        <a:fillRect/>
                      </a:stretch>
                    </p:blipFill>
                    <p:spPr>
                      <a:xfrm>
                        <a:off x="525358" y="5221264"/>
                        <a:ext cx="3137340" cy="270782"/>
                      </a:xfrm>
                      <a:prstGeom prst="rect">
                        <a:avLst/>
                      </a:prstGeom>
                    </p:spPr>
                  </p:pic>
                </p:oleObj>
              </mc:Fallback>
            </mc:AlternateContent>
          </a:graphicData>
        </a:graphic>
      </p:graphicFrame>
      <p:graphicFrame>
        <p:nvGraphicFramePr>
          <p:cNvPr id="18" name="Object 17" descr="P = negative 1,000,000 divided by negative 1,300"/>
          <p:cNvGraphicFramePr>
            <a:graphicFrameLocks noChangeAspect="1"/>
          </p:cNvGraphicFramePr>
          <p:nvPr>
            <p:extLst>
              <p:ext uri="{D42A27DB-BD31-4B8C-83A1-F6EECF244321}">
                <p14:modId xmlns:p14="http://schemas.microsoft.com/office/powerpoint/2010/main" val="629009517"/>
              </p:ext>
            </p:extLst>
          </p:nvPr>
        </p:nvGraphicFramePr>
        <p:xfrm>
          <a:off x="490538" y="5635103"/>
          <a:ext cx="3054350" cy="261938"/>
        </p:xfrm>
        <a:graphic>
          <a:graphicData uri="http://schemas.openxmlformats.org/presentationml/2006/ole">
            <mc:AlternateContent xmlns:mc="http://schemas.openxmlformats.org/markup-compatibility/2006">
              <mc:Choice xmlns:v="urn:schemas-microsoft-com:vml" Requires="v">
                <p:oleObj name="Equation" r:id="rId17" imgW="4152600" imgH="355320" progId="Equation.DSMT4">
                  <p:embed/>
                </p:oleObj>
              </mc:Choice>
              <mc:Fallback>
                <p:oleObj name="Equation" r:id="rId17" imgW="4152600" imgH="355320" progId="Equation.DSMT4">
                  <p:embed/>
                  <p:pic>
                    <p:nvPicPr>
                      <p:cNvPr id="18" name="Object 17" descr="P = negative 1,000,000 divided by negative 1,300"/>
                      <p:cNvPicPr/>
                      <p:nvPr/>
                    </p:nvPicPr>
                    <p:blipFill>
                      <a:blip r:embed="rId18"/>
                      <a:stretch>
                        <a:fillRect/>
                      </a:stretch>
                    </p:blipFill>
                    <p:spPr>
                      <a:xfrm>
                        <a:off x="490538" y="5635103"/>
                        <a:ext cx="3054350" cy="261938"/>
                      </a:xfrm>
                      <a:prstGeom prst="rect">
                        <a:avLst/>
                      </a:prstGeom>
                    </p:spPr>
                  </p:pic>
                </p:oleObj>
              </mc:Fallback>
            </mc:AlternateContent>
          </a:graphicData>
        </a:graphic>
      </p:graphicFrame>
      <p:graphicFrame>
        <p:nvGraphicFramePr>
          <p:cNvPr id="19" name="Object 18" descr="= 769.33 dollars."/>
          <p:cNvGraphicFramePr>
            <a:graphicFrameLocks noChangeAspect="1"/>
          </p:cNvGraphicFramePr>
          <p:nvPr>
            <p:extLst>
              <p:ext uri="{D42A27DB-BD31-4B8C-83A1-F6EECF244321}">
                <p14:modId xmlns:p14="http://schemas.microsoft.com/office/powerpoint/2010/main" val="2941531430"/>
              </p:ext>
            </p:extLst>
          </p:nvPr>
        </p:nvGraphicFramePr>
        <p:xfrm>
          <a:off x="1249045" y="6051981"/>
          <a:ext cx="1057275" cy="242887"/>
        </p:xfrm>
        <a:graphic>
          <a:graphicData uri="http://schemas.openxmlformats.org/presentationml/2006/ole">
            <mc:AlternateContent xmlns:mc="http://schemas.openxmlformats.org/markup-compatibility/2006">
              <mc:Choice xmlns:v="urn:schemas-microsoft-com:vml" Requires="v">
                <p:oleObj name="Equation" r:id="rId19" imgW="1434960" imgH="330120" progId="Equation.DSMT4">
                  <p:embed/>
                </p:oleObj>
              </mc:Choice>
              <mc:Fallback>
                <p:oleObj name="Equation" r:id="rId19" imgW="1434960" imgH="330120" progId="Equation.DSMT4">
                  <p:embed/>
                  <p:pic>
                    <p:nvPicPr>
                      <p:cNvPr id="19" name="Object 18" descr="= 769.33 dollars."/>
                      <p:cNvPicPr/>
                      <p:nvPr/>
                    </p:nvPicPr>
                    <p:blipFill>
                      <a:blip r:embed="rId20"/>
                      <a:stretch>
                        <a:fillRect/>
                      </a:stretch>
                    </p:blipFill>
                    <p:spPr>
                      <a:xfrm>
                        <a:off x="1249045" y="6051981"/>
                        <a:ext cx="1057275" cy="242887"/>
                      </a:xfrm>
                      <a:prstGeom prst="rect">
                        <a:avLst/>
                      </a:prstGeom>
                    </p:spPr>
                  </p:pic>
                </p:oleObj>
              </mc:Fallback>
            </mc:AlternateContent>
          </a:graphicData>
        </a:graphic>
      </p:graphicFrame>
      <p:pic>
        <p:nvPicPr>
          <p:cNvPr id="2" name="Picture 1" descr="An example of how to graph supply and demand equations is given. For long description in Notes pane, press F6."/>
          <p:cNvPicPr>
            <a:picLocks noChangeAspect="1"/>
          </p:cNvPicPr>
          <p:nvPr/>
        </p:nvPicPr>
        <p:blipFill>
          <a:blip r:embed="rId21"/>
          <a:stretch>
            <a:fillRect/>
          </a:stretch>
        </p:blipFill>
        <p:spPr>
          <a:xfrm>
            <a:off x="4814633" y="1541637"/>
            <a:ext cx="3889585" cy="2956816"/>
          </a:xfrm>
          <a:prstGeom prst="rect">
            <a:avLst/>
          </a:prstGeom>
        </p:spPr>
      </p:pic>
    </p:spTree>
    <p:extLst>
      <p:ext uri="{BB962C8B-B14F-4D97-AF65-F5344CB8AC3E}">
        <p14:creationId xmlns:p14="http://schemas.microsoft.com/office/powerpoint/2010/main" val="292967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4A.1 Graphing Demand and Supply Equations </a:t>
            </a:r>
            <a:r>
              <a:rPr lang="en-US" sz="2000" b="0" noProof="0" dirty="0"/>
              <a:t>(3 of 3)</a:t>
            </a:r>
            <a:endParaRPr lang="en-US" sz="2000" noProof="0" dirty="0"/>
          </a:p>
        </p:txBody>
      </p:sp>
      <p:sp>
        <p:nvSpPr>
          <p:cNvPr id="4" name="Content Placeholder 3"/>
          <p:cNvSpPr>
            <a:spLocks noGrp="1"/>
          </p:cNvSpPr>
          <p:nvPr>
            <p:ph sz="quarter" idx="15"/>
          </p:nvPr>
        </p:nvSpPr>
        <p:spPr>
          <a:xfrm>
            <a:off x="457200" y="1558413"/>
            <a:ext cx="3280347" cy="1362270"/>
          </a:xfrm>
        </p:spPr>
        <p:txBody>
          <a:bodyPr/>
          <a:lstStyle/>
          <a:p>
            <a:pPr marL="432" indent="0">
              <a:buNone/>
            </a:pPr>
            <a:r>
              <a:rPr lang="en-US" sz="2000" noProof="0" dirty="0">
                <a:solidFill>
                  <a:schemeClr val="tx1"/>
                </a:solidFill>
              </a:rPr>
              <a:t>Now we can calculate the estimated consumer and producer surplus, using the triangle area formula:</a:t>
            </a:r>
          </a:p>
        </p:txBody>
      </p:sp>
      <p:graphicFrame>
        <p:nvGraphicFramePr>
          <p:cNvPr id="8" name="Object 7" descr="Area = one half left parenthesis base right parenthesis times left parenthesis height right parenthesis"/>
          <p:cNvGraphicFramePr>
            <a:graphicFrameLocks noChangeAspect="1"/>
          </p:cNvGraphicFramePr>
          <p:nvPr>
            <p:extLst>
              <p:ext uri="{D42A27DB-BD31-4B8C-83A1-F6EECF244321}">
                <p14:modId xmlns:p14="http://schemas.microsoft.com/office/powerpoint/2010/main" val="4105086486"/>
              </p:ext>
            </p:extLst>
          </p:nvPr>
        </p:nvGraphicFramePr>
        <p:xfrm>
          <a:off x="459423" y="3039434"/>
          <a:ext cx="2833687" cy="630237"/>
        </p:xfrm>
        <a:graphic>
          <a:graphicData uri="http://schemas.openxmlformats.org/presentationml/2006/ole">
            <mc:AlternateContent xmlns:mc="http://schemas.openxmlformats.org/markup-compatibility/2006">
              <mc:Choice xmlns:v="urn:schemas-microsoft-com:vml" Requires="v">
                <p:oleObj name="Equation" r:id="rId3" imgW="3429000" imgH="761760" progId="Equation.DSMT4">
                  <p:embed/>
                </p:oleObj>
              </mc:Choice>
              <mc:Fallback>
                <p:oleObj name="Equation" r:id="rId3" imgW="3429000" imgH="761760" progId="Equation.DSMT4">
                  <p:embed/>
                  <p:pic>
                    <p:nvPicPr>
                      <p:cNvPr id="8" name="Object 7" descr="Area = one half left parenthesis base right parenthesis times left parenthesis height right parenthesis"/>
                      <p:cNvPicPr/>
                      <p:nvPr/>
                    </p:nvPicPr>
                    <p:blipFill>
                      <a:blip r:embed="rId4"/>
                      <a:stretch>
                        <a:fillRect/>
                      </a:stretch>
                    </p:blipFill>
                    <p:spPr>
                      <a:xfrm>
                        <a:off x="459423" y="3039434"/>
                        <a:ext cx="2833687" cy="630237"/>
                      </a:xfrm>
                      <a:prstGeom prst="rect">
                        <a:avLst/>
                      </a:prstGeom>
                    </p:spPr>
                  </p:pic>
                </p:oleObj>
              </mc:Fallback>
            </mc:AlternateContent>
          </a:graphicData>
        </a:graphic>
      </p:graphicFrame>
      <p:graphicFrame>
        <p:nvGraphicFramePr>
          <p:cNvPr id="9" name="Object 8" descr="C S = one half left parenthesis 2.25 right parenthesis times left parenthesis 4,750 minus 2,500 right parenthesis"/>
          <p:cNvGraphicFramePr>
            <a:graphicFrameLocks noChangeAspect="1"/>
          </p:cNvGraphicFramePr>
          <p:nvPr>
            <p:extLst>
              <p:ext uri="{D42A27DB-BD31-4B8C-83A1-F6EECF244321}">
                <p14:modId xmlns:p14="http://schemas.microsoft.com/office/powerpoint/2010/main" val="3640452534"/>
              </p:ext>
            </p:extLst>
          </p:nvPr>
        </p:nvGraphicFramePr>
        <p:xfrm>
          <a:off x="681292" y="3770260"/>
          <a:ext cx="3241052" cy="607054"/>
        </p:xfrm>
        <a:graphic>
          <a:graphicData uri="http://schemas.openxmlformats.org/presentationml/2006/ole">
            <mc:AlternateContent xmlns:mc="http://schemas.openxmlformats.org/markup-compatibility/2006">
              <mc:Choice xmlns:v="urn:schemas-microsoft-com:vml" Requires="v">
                <p:oleObj name="Equation" r:id="rId5" imgW="4000320" imgH="749160" progId="Equation.DSMT4">
                  <p:embed/>
                </p:oleObj>
              </mc:Choice>
              <mc:Fallback>
                <p:oleObj name="Equation" r:id="rId5" imgW="4000320" imgH="749160" progId="Equation.DSMT4">
                  <p:embed/>
                  <p:pic>
                    <p:nvPicPr>
                      <p:cNvPr id="9" name="Object 8" descr="C S = one half left parenthesis 2.25 right parenthesis times left parenthesis 4,750 minus 2,500 right parenthesis"/>
                      <p:cNvPicPr/>
                      <p:nvPr/>
                    </p:nvPicPr>
                    <p:blipFill>
                      <a:blip r:embed="rId6"/>
                      <a:stretch>
                        <a:fillRect/>
                      </a:stretch>
                    </p:blipFill>
                    <p:spPr>
                      <a:xfrm>
                        <a:off x="681292" y="3770260"/>
                        <a:ext cx="3241052" cy="607054"/>
                      </a:xfrm>
                      <a:prstGeom prst="rect">
                        <a:avLst/>
                      </a:prstGeom>
                    </p:spPr>
                  </p:pic>
                </p:oleObj>
              </mc:Fallback>
            </mc:AlternateContent>
          </a:graphicData>
        </a:graphic>
      </p:graphicFrame>
      <p:graphicFrame>
        <p:nvGraphicFramePr>
          <p:cNvPr id="7" name="Object 6" descr="= 2,531.25 million dollars."/>
          <p:cNvGraphicFramePr>
            <a:graphicFrameLocks noChangeAspect="1"/>
          </p:cNvGraphicFramePr>
          <p:nvPr>
            <p:extLst>
              <p:ext uri="{D42A27DB-BD31-4B8C-83A1-F6EECF244321}">
                <p14:modId xmlns:p14="http://schemas.microsoft.com/office/powerpoint/2010/main" val="2463599583"/>
              </p:ext>
            </p:extLst>
          </p:nvPr>
        </p:nvGraphicFramePr>
        <p:xfrm>
          <a:off x="1080194" y="4523994"/>
          <a:ext cx="2317379" cy="337483"/>
        </p:xfrm>
        <a:graphic>
          <a:graphicData uri="http://schemas.openxmlformats.org/presentationml/2006/ole">
            <mc:AlternateContent xmlns:mc="http://schemas.openxmlformats.org/markup-compatibility/2006">
              <mc:Choice xmlns:v="urn:schemas-microsoft-com:vml" Requires="v">
                <p:oleObj name="Equation" r:id="rId7" imgW="1307880" imgH="190440" progId="Equation.DSMT4">
                  <p:embed/>
                </p:oleObj>
              </mc:Choice>
              <mc:Fallback>
                <p:oleObj name="Equation" r:id="rId7" imgW="1307880" imgH="190440" progId="Equation.DSMT4">
                  <p:embed/>
                  <p:pic>
                    <p:nvPicPr>
                      <p:cNvPr id="0" name=""/>
                      <p:cNvPicPr/>
                      <p:nvPr/>
                    </p:nvPicPr>
                    <p:blipFill>
                      <a:blip r:embed="rId8"/>
                      <a:stretch>
                        <a:fillRect/>
                      </a:stretch>
                    </p:blipFill>
                    <p:spPr>
                      <a:xfrm>
                        <a:off x="1080194" y="4523994"/>
                        <a:ext cx="2317379" cy="337483"/>
                      </a:xfrm>
                      <a:prstGeom prst="rect">
                        <a:avLst/>
                      </a:prstGeom>
                    </p:spPr>
                  </p:pic>
                </p:oleObj>
              </mc:Fallback>
            </mc:AlternateContent>
          </a:graphicData>
        </a:graphic>
      </p:graphicFrame>
      <p:graphicFrame>
        <p:nvGraphicFramePr>
          <p:cNvPr id="11" name="Object 10" descr="P S = one half left parenthesis 2.25 right parenthesis times left parenthesis 2,500 minus 769 right parenthesis"/>
          <p:cNvGraphicFramePr>
            <a:graphicFrameLocks noChangeAspect="1"/>
          </p:cNvGraphicFramePr>
          <p:nvPr>
            <p:extLst>
              <p:ext uri="{D42A27DB-BD31-4B8C-83A1-F6EECF244321}">
                <p14:modId xmlns:p14="http://schemas.microsoft.com/office/powerpoint/2010/main" val="1258079797"/>
              </p:ext>
            </p:extLst>
          </p:nvPr>
        </p:nvGraphicFramePr>
        <p:xfrm>
          <a:off x="692722" y="4934691"/>
          <a:ext cx="3044825" cy="619125"/>
        </p:xfrm>
        <a:graphic>
          <a:graphicData uri="http://schemas.openxmlformats.org/presentationml/2006/ole">
            <mc:AlternateContent xmlns:mc="http://schemas.openxmlformats.org/markup-compatibility/2006">
              <mc:Choice xmlns:v="urn:schemas-microsoft-com:vml" Requires="v">
                <p:oleObj name="Equation" r:id="rId9" imgW="3682800" imgH="749160" progId="Equation.DSMT4">
                  <p:embed/>
                </p:oleObj>
              </mc:Choice>
              <mc:Fallback>
                <p:oleObj name="Equation" r:id="rId9" imgW="3682800" imgH="749160" progId="Equation.DSMT4">
                  <p:embed/>
                  <p:pic>
                    <p:nvPicPr>
                      <p:cNvPr id="11" name="Object 10" descr="P S = one half left parenthesis 2.25 right parenthesis times left parenthesis 2,500 minus 769 right parenthesis"/>
                      <p:cNvPicPr/>
                      <p:nvPr/>
                    </p:nvPicPr>
                    <p:blipFill>
                      <a:blip r:embed="rId10"/>
                      <a:stretch>
                        <a:fillRect/>
                      </a:stretch>
                    </p:blipFill>
                    <p:spPr>
                      <a:xfrm>
                        <a:off x="692722" y="4934691"/>
                        <a:ext cx="3044825" cy="619125"/>
                      </a:xfrm>
                      <a:prstGeom prst="rect">
                        <a:avLst/>
                      </a:prstGeom>
                    </p:spPr>
                  </p:pic>
                </p:oleObj>
              </mc:Fallback>
            </mc:AlternateContent>
          </a:graphicData>
        </a:graphic>
      </p:graphicFrame>
      <p:graphicFrame>
        <p:nvGraphicFramePr>
          <p:cNvPr id="13" name="Object 12" descr="= 1,947.375 million dollars."/>
          <p:cNvGraphicFramePr>
            <a:graphicFrameLocks noChangeAspect="1"/>
          </p:cNvGraphicFramePr>
          <p:nvPr>
            <p:extLst>
              <p:ext uri="{D42A27DB-BD31-4B8C-83A1-F6EECF244321}">
                <p14:modId xmlns:p14="http://schemas.microsoft.com/office/powerpoint/2010/main" val="793844803"/>
              </p:ext>
            </p:extLst>
          </p:nvPr>
        </p:nvGraphicFramePr>
        <p:xfrm>
          <a:off x="1064362" y="5721720"/>
          <a:ext cx="2474912" cy="338137"/>
        </p:xfrm>
        <a:graphic>
          <a:graphicData uri="http://schemas.openxmlformats.org/presentationml/2006/ole">
            <mc:AlternateContent xmlns:mc="http://schemas.openxmlformats.org/markup-compatibility/2006">
              <mc:Choice xmlns:v="urn:schemas-microsoft-com:vml" Requires="v">
                <p:oleObj name="Equation" r:id="rId11" imgW="1396800" imgH="190440" progId="Equation.DSMT4">
                  <p:embed/>
                </p:oleObj>
              </mc:Choice>
              <mc:Fallback>
                <p:oleObj name="Equation" r:id="rId11" imgW="1396800" imgH="190440" progId="Equation.DSMT4">
                  <p:embed/>
                  <p:pic>
                    <p:nvPicPr>
                      <p:cNvPr id="7" name="Object 6"/>
                      <p:cNvPicPr/>
                      <p:nvPr/>
                    </p:nvPicPr>
                    <p:blipFill>
                      <a:blip r:embed="rId12"/>
                      <a:stretch>
                        <a:fillRect/>
                      </a:stretch>
                    </p:blipFill>
                    <p:spPr>
                      <a:xfrm>
                        <a:off x="1064362" y="5721720"/>
                        <a:ext cx="2474912" cy="338137"/>
                      </a:xfrm>
                      <a:prstGeom prst="rect">
                        <a:avLst/>
                      </a:prstGeom>
                    </p:spPr>
                  </p:pic>
                </p:oleObj>
              </mc:Fallback>
            </mc:AlternateContent>
          </a:graphicData>
        </a:graphic>
      </p:graphicFrame>
      <p:pic>
        <p:nvPicPr>
          <p:cNvPr id="2" name="Picture 1" descr="A graph depicts graphing demand and supply equations, where the equilibrium for rent for apartments is $2,500 per month, with 2,250,000 apartments rented. For long description in Notes pane, press F6."/>
          <p:cNvPicPr>
            <a:picLocks noChangeAspect="1"/>
          </p:cNvPicPr>
          <p:nvPr/>
        </p:nvPicPr>
        <p:blipFill>
          <a:blip r:embed="rId13"/>
          <a:stretch>
            <a:fillRect/>
          </a:stretch>
        </p:blipFill>
        <p:spPr>
          <a:xfrm>
            <a:off x="4692336" y="1567122"/>
            <a:ext cx="4011516" cy="3023878"/>
          </a:xfrm>
          <a:prstGeom prst="rect">
            <a:avLst/>
          </a:prstGeom>
        </p:spPr>
      </p:pic>
    </p:spTree>
    <p:extLst>
      <p:ext uri="{BB962C8B-B14F-4D97-AF65-F5344CB8AC3E}">
        <p14:creationId xmlns:p14="http://schemas.microsoft.com/office/powerpoint/2010/main" val="17966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4A.2 Calculating the Economic Effect of Rent Controls </a:t>
            </a:r>
            <a:r>
              <a:rPr lang="en-US" sz="2000" b="0" noProof="0" dirty="0"/>
              <a:t>(1 of 4)</a:t>
            </a:r>
            <a:endParaRPr lang="en-US" sz="2000" noProof="0" dirty="0"/>
          </a:p>
        </p:txBody>
      </p:sp>
      <p:sp>
        <p:nvSpPr>
          <p:cNvPr id="3" name="Content Placeholder 2"/>
          <p:cNvSpPr>
            <a:spLocks noGrp="1"/>
          </p:cNvSpPr>
          <p:nvPr>
            <p:ph sz="quarter" idx="14"/>
          </p:nvPr>
        </p:nvSpPr>
        <p:spPr>
          <a:xfrm>
            <a:off x="457200" y="1558412"/>
            <a:ext cx="3948545" cy="852279"/>
          </a:xfrm>
        </p:spPr>
        <p:txBody>
          <a:bodyPr/>
          <a:lstStyle/>
          <a:p>
            <a:pPr marL="432" indent="0">
              <a:buNone/>
            </a:pPr>
            <a:r>
              <a:rPr lang="en-US" noProof="0" dirty="0">
                <a:latin typeface="+mn-lt"/>
              </a:rPr>
              <a:t>Suppose the city imposes a rent ceiling of $1,500 per month. Calculate the quantity of apartments that will be rented:</a:t>
            </a:r>
          </a:p>
        </p:txBody>
      </p:sp>
      <p:graphicFrame>
        <p:nvGraphicFramePr>
          <p:cNvPr id="8" name="Object 7" descr="Q sup uppercase S = negative 1,000,000 + 1300 times P"/>
          <p:cNvGraphicFramePr>
            <a:graphicFrameLocks noChangeAspect="1"/>
          </p:cNvGraphicFramePr>
          <p:nvPr>
            <p:extLst>
              <p:ext uri="{D42A27DB-BD31-4B8C-83A1-F6EECF244321}">
                <p14:modId xmlns:p14="http://schemas.microsoft.com/office/powerpoint/2010/main" val="3151685228"/>
              </p:ext>
            </p:extLst>
          </p:nvPr>
        </p:nvGraphicFramePr>
        <p:xfrm>
          <a:off x="1006634" y="2542360"/>
          <a:ext cx="2532063" cy="268923"/>
        </p:xfrm>
        <a:graphic>
          <a:graphicData uri="http://schemas.openxmlformats.org/presentationml/2006/ole">
            <mc:AlternateContent xmlns:mc="http://schemas.openxmlformats.org/markup-compatibility/2006">
              <mc:Choice xmlns:v="urn:schemas-microsoft-com:vml" Requires="v">
                <p:oleObj name="Equation" r:id="rId3" imgW="3708360" imgH="393480" progId="Equation.DSMT4">
                  <p:embed/>
                </p:oleObj>
              </mc:Choice>
              <mc:Fallback>
                <p:oleObj name="Equation" r:id="rId3" imgW="3708360" imgH="393480" progId="Equation.DSMT4">
                  <p:embed/>
                  <p:pic>
                    <p:nvPicPr>
                      <p:cNvPr id="8" name="Object 7" descr="Q S = negative 1,000,000 + 1300 times P"/>
                      <p:cNvPicPr/>
                      <p:nvPr/>
                    </p:nvPicPr>
                    <p:blipFill>
                      <a:blip r:embed="rId4"/>
                      <a:stretch>
                        <a:fillRect/>
                      </a:stretch>
                    </p:blipFill>
                    <p:spPr>
                      <a:xfrm>
                        <a:off x="1006634" y="2542360"/>
                        <a:ext cx="2532063" cy="268923"/>
                      </a:xfrm>
                      <a:prstGeom prst="rect">
                        <a:avLst/>
                      </a:prstGeom>
                    </p:spPr>
                  </p:pic>
                </p:oleObj>
              </mc:Fallback>
            </mc:AlternateContent>
          </a:graphicData>
        </a:graphic>
      </p:graphicFrame>
      <p:graphicFrame>
        <p:nvGraphicFramePr>
          <p:cNvPr id="9" name="Object 8" descr="= negative 1,000,000 + 1300 times left parenthesis 1500 right parenthesis."/>
          <p:cNvGraphicFramePr>
            <a:graphicFrameLocks noChangeAspect="1"/>
          </p:cNvGraphicFramePr>
          <p:nvPr>
            <p:extLst>
              <p:ext uri="{D42A27DB-BD31-4B8C-83A1-F6EECF244321}">
                <p14:modId xmlns:p14="http://schemas.microsoft.com/office/powerpoint/2010/main" val="2414398671"/>
              </p:ext>
            </p:extLst>
          </p:nvPr>
        </p:nvGraphicFramePr>
        <p:xfrm>
          <a:off x="1311354" y="2944871"/>
          <a:ext cx="2750344" cy="242728"/>
        </p:xfrm>
        <a:graphic>
          <a:graphicData uri="http://schemas.openxmlformats.org/presentationml/2006/ole">
            <mc:AlternateContent xmlns:mc="http://schemas.openxmlformats.org/markup-compatibility/2006">
              <mc:Choice xmlns:v="urn:schemas-microsoft-com:vml" Requires="v">
                <p:oleObj name="Equation" r:id="rId5" imgW="4025880" imgH="355320" progId="Equation.DSMT4">
                  <p:embed/>
                </p:oleObj>
              </mc:Choice>
              <mc:Fallback>
                <p:oleObj name="Equation" r:id="rId5" imgW="4025880" imgH="355320" progId="Equation.DSMT4">
                  <p:embed/>
                  <p:pic>
                    <p:nvPicPr>
                      <p:cNvPr id="9" name="Object 8" descr="= negative 1,000,000 + 1300 times left parenthesis 1500 right parenthesis."/>
                      <p:cNvPicPr/>
                      <p:nvPr/>
                    </p:nvPicPr>
                    <p:blipFill>
                      <a:blip r:embed="rId6"/>
                      <a:stretch>
                        <a:fillRect/>
                      </a:stretch>
                    </p:blipFill>
                    <p:spPr>
                      <a:xfrm>
                        <a:off x="1311354" y="2944871"/>
                        <a:ext cx="2750344" cy="242728"/>
                      </a:xfrm>
                      <a:prstGeom prst="rect">
                        <a:avLst/>
                      </a:prstGeom>
                    </p:spPr>
                  </p:pic>
                </p:oleObj>
              </mc:Fallback>
            </mc:AlternateContent>
          </a:graphicData>
        </a:graphic>
      </p:graphicFrame>
      <p:graphicFrame>
        <p:nvGraphicFramePr>
          <p:cNvPr id="10" name="Object 9" descr="= 950,000."/>
          <p:cNvGraphicFramePr>
            <a:graphicFrameLocks noChangeAspect="1"/>
          </p:cNvGraphicFramePr>
          <p:nvPr>
            <p:extLst>
              <p:ext uri="{D42A27DB-BD31-4B8C-83A1-F6EECF244321}">
                <p14:modId xmlns:p14="http://schemas.microsoft.com/office/powerpoint/2010/main" val="1820286850"/>
              </p:ext>
            </p:extLst>
          </p:nvPr>
        </p:nvGraphicFramePr>
        <p:xfrm>
          <a:off x="1318569" y="3315548"/>
          <a:ext cx="970615" cy="220828"/>
        </p:xfrm>
        <a:graphic>
          <a:graphicData uri="http://schemas.openxmlformats.org/presentationml/2006/ole">
            <mc:AlternateContent xmlns:mc="http://schemas.openxmlformats.org/markup-compatibility/2006">
              <mc:Choice xmlns:v="urn:schemas-microsoft-com:vml" Requires="v">
                <p:oleObj name="Equation" r:id="rId7" imgW="1447560" imgH="330120" progId="Equation.DSMT4">
                  <p:embed/>
                </p:oleObj>
              </mc:Choice>
              <mc:Fallback>
                <p:oleObj name="Equation" r:id="rId7" imgW="1447560" imgH="330120" progId="Equation.DSMT4">
                  <p:embed/>
                  <p:pic>
                    <p:nvPicPr>
                      <p:cNvPr id="10" name="Object 9" descr="= 950,000."/>
                      <p:cNvPicPr/>
                      <p:nvPr/>
                    </p:nvPicPr>
                    <p:blipFill>
                      <a:blip r:embed="rId8"/>
                      <a:stretch>
                        <a:fillRect/>
                      </a:stretch>
                    </p:blipFill>
                    <p:spPr>
                      <a:xfrm>
                        <a:off x="1318569" y="3315548"/>
                        <a:ext cx="970615" cy="220828"/>
                      </a:xfrm>
                      <a:prstGeom prst="rect">
                        <a:avLst/>
                      </a:prstGeom>
                    </p:spPr>
                  </p:pic>
                </p:oleObj>
              </mc:Fallback>
            </mc:AlternateContent>
          </a:graphicData>
        </a:graphic>
      </p:graphicFrame>
      <p:sp>
        <p:nvSpPr>
          <p:cNvPr id="4" name="Content Placeholder 3"/>
          <p:cNvSpPr>
            <a:spLocks noGrp="1"/>
          </p:cNvSpPr>
          <p:nvPr>
            <p:ph sz="quarter" idx="15"/>
          </p:nvPr>
        </p:nvSpPr>
        <p:spPr>
          <a:xfrm>
            <a:off x="457200" y="3649351"/>
            <a:ext cx="3948545" cy="683106"/>
          </a:xfrm>
        </p:spPr>
        <p:txBody>
          <a:bodyPr/>
          <a:lstStyle/>
          <a:p>
            <a:pPr marL="432" indent="0">
              <a:buNone/>
            </a:pPr>
            <a:r>
              <a:rPr lang="en-US" sz="1600" noProof="0" dirty="0"/>
              <a:t>Find the price on the demand curve when the quantity of apartments is 950,000:</a:t>
            </a:r>
          </a:p>
        </p:txBody>
      </p:sp>
      <p:graphicFrame>
        <p:nvGraphicFramePr>
          <p:cNvPr id="11" name="Object 10" descr="Q sup uppercase D = 4,750,000 minus 1000 times P"/>
          <p:cNvGraphicFramePr>
            <a:graphicFrameLocks noChangeAspect="1"/>
          </p:cNvGraphicFramePr>
          <p:nvPr>
            <p:extLst>
              <p:ext uri="{D42A27DB-BD31-4B8C-83A1-F6EECF244321}">
                <p14:modId xmlns:p14="http://schemas.microsoft.com/office/powerpoint/2010/main" val="862426436"/>
              </p:ext>
            </p:extLst>
          </p:nvPr>
        </p:nvGraphicFramePr>
        <p:xfrm>
          <a:off x="996156" y="4514288"/>
          <a:ext cx="2322513" cy="260192"/>
        </p:xfrm>
        <a:graphic>
          <a:graphicData uri="http://schemas.openxmlformats.org/presentationml/2006/ole">
            <mc:AlternateContent xmlns:mc="http://schemas.openxmlformats.org/markup-compatibility/2006">
              <mc:Choice xmlns:v="urn:schemas-microsoft-com:vml" Requires="v">
                <p:oleObj name="Equation" r:id="rId9" imgW="3504960" imgH="393480" progId="Equation.DSMT4">
                  <p:embed/>
                </p:oleObj>
              </mc:Choice>
              <mc:Fallback>
                <p:oleObj name="Equation" r:id="rId9" imgW="3504960" imgH="393480" progId="Equation.DSMT4">
                  <p:embed/>
                  <p:pic>
                    <p:nvPicPr>
                      <p:cNvPr id="11" name="Object 10" descr="Q D = 4,750,000 minus 1000 times P."/>
                      <p:cNvPicPr/>
                      <p:nvPr/>
                    </p:nvPicPr>
                    <p:blipFill>
                      <a:blip r:embed="rId10"/>
                      <a:stretch>
                        <a:fillRect/>
                      </a:stretch>
                    </p:blipFill>
                    <p:spPr>
                      <a:xfrm>
                        <a:off x="996156" y="4514288"/>
                        <a:ext cx="2322513" cy="260192"/>
                      </a:xfrm>
                      <a:prstGeom prst="rect">
                        <a:avLst/>
                      </a:prstGeom>
                    </p:spPr>
                  </p:pic>
                </p:oleObj>
              </mc:Fallback>
            </mc:AlternateContent>
          </a:graphicData>
        </a:graphic>
      </p:graphicFrame>
      <p:graphicFrame>
        <p:nvGraphicFramePr>
          <p:cNvPr id="12" name="Object 11" descr="950, 000 = 4,750,000 minus 1000 times P."/>
          <p:cNvGraphicFramePr>
            <a:graphicFrameLocks noChangeAspect="1"/>
          </p:cNvGraphicFramePr>
          <p:nvPr>
            <p:extLst>
              <p:ext uri="{D42A27DB-BD31-4B8C-83A1-F6EECF244321}">
                <p14:modId xmlns:p14="http://schemas.microsoft.com/office/powerpoint/2010/main" val="3190098570"/>
              </p:ext>
            </p:extLst>
          </p:nvPr>
        </p:nvGraphicFramePr>
        <p:xfrm>
          <a:off x="465702" y="4941089"/>
          <a:ext cx="2931905" cy="225532"/>
        </p:xfrm>
        <a:graphic>
          <a:graphicData uri="http://schemas.openxmlformats.org/presentationml/2006/ole">
            <mc:AlternateContent xmlns:mc="http://schemas.openxmlformats.org/markup-compatibility/2006">
              <mc:Choice xmlns:v="urn:schemas-microsoft-com:vml" Requires="v">
                <p:oleObj name="Equation" r:id="rId11" imgW="4292280" imgH="330120" progId="Equation.DSMT4">
                  <p:embed/>
                </p:oleObj>
              </mc:Choice>
              <mc:Fallback>
                <p:oleObj name="Equation" r:id="rId11" imgW="4292280" imgH="330120" progId="Equation.DSMT4">
                  <p:embed/>
                  <p:pic>
                    <p:nvPicPr>
                      <p:cNvPr id="12" name="Object 11" descr="950, 000 = 4,750,000 minus 1000 times P."/>
                      <p:cNvPicPr/>
                      <p:nvPr/>
                    </p:nvPicPr>
                    <p:blipFill>
                      <a:blip r:embed="rId12"/>
                      <a:stretch>
                        <a:fillRect/>
                      </a:stretch>
                    </p:blipFill>
                    <p:spPr>
                      <a:xfrm>
                        <a:off x="465702" y="4941089"/>
                        <a:ext cx="2931905" cy="225532"/>
                      </a:xfrm>
                      <a:prstGeom prst="rect">
                        <a:avLst/>
                      </a:prstGeom>
                    </p:spPr>
                  </p:pic>
                </p:oleObj>
              </mc:Fallback>
            </mc:AlternateContent>
          </a:graphicData>
        </a:graphic>
      </p:graphicFrame>
      <p:graphicFrame>
        <p:nvGraphicFramePr>
          <p:cNvPr id="13" name="Object 12" descr="P = negative 3,800,000 divided by negative 1000"/>
          <p:cNvGraphicFramePr>
            <a:graphicFrameLocks noChangeAspect="1"/>
          </p:cNvGraphicFramePr>
          <p:nvPr>
            <p:extLst>
              <p:ext uri="{D42A27DB-BD31-4B8C-83A1-F6EECF244321}">
                <p14:modId xmlns:p14="http://schemas.microsoft.com/office/powerpoint/2010/main" val="2794268525"/>
              </p:ext>
            </p:extLst>
          </p:nvPr>
        </p:nvGraphicFramePr>
        <p:xfrm>
          <a:off x="1145397" y="5441321"/>
          <a:ext cx="2418366" cy="238101"/>
        </p:xfrm>
        <a:graphic>
          <a:graphicData uri="http://schemas.openxmlformats.org/presentationml/2006/ole">
            <mc:AlternateContent xmlns:mc="http://schemas.openxmlformats.org/markup-compatibility/2006">
              <mc:Choice xmlns:v="urn:schemas-microsoft-com:vml" Requires="v">
                <p:oleObj name="Equation" r:id="rId13" imgW="3619440" imgH="355320" progId="Equation.DSMT4">
                  <p:embed/>
                </p:oleObj>
              </mc:Choice>
              <mc:Fallback>
                <p:oleObj name="Equation" r:id="rId13" imgW="3619440" imgH="355320" progId="Equation.DSMT4">
                  <p:embed/>
                  <p:pic>
                    <p:nvPicPr>
                      <p:cNvPr id="13" name="Object 12" descr="P = negative 3,800,000 divided by negative 1000"/>
                      <p:cNvPicPr/>
                      <p:nvPr/>
                    </p:nvPicPr>
                    <p:blipFill>
                      <a:blip r:embed="rId14"/>
                      <a:stretch>
                        <a:fillRect/>
                      </a:stretch>
                    </p:blipFill>
                    <p:spPr>
                      <a:xfrm>
                        <a:off x="1145397" y="5441321"/>
                        <a:ext cx="2418366" cy="238101"/>
                      </a:xfrm>
                      <a:prstGeom prst="rect">
                        <a:avLst/>
                      </a:prstGeom>
                    </p:spPr>
                  </p:pic>
                </p:oleObj>
              </mc:Fallback>
            </mc:AlternateContent>
          </a:graphicData>
        </a:graphic>
      </p:graphicFrame>
      <p:graphicFrame>
        <p:nvGraphicFramePr>
          <p:cNvPr id="14" name="Object 13" descr="= 3800 dollars."/>
          <p:cNvGraphicFramePr>
            <a:graphicFrameLocks noChangeAspect="1"/>
          </p:cNvGraphicFramePr>
          <p:nvPr>
            <p:extLst>
              <p:ext uri="{D42A27DB-BD31-4B8C-83A1-F6EECF244321}">
                <p14:modId xmlns:p14="http://schemas.microsoft.com/office/powerpoint/2010/main" val="3094603365"/>
              </p:ext>
            </p:extLst>
          </p:nvPr>
        </p:nvGraphicFramePr>
        <p:xfrm>
          <a:off x="1307544" y="5927163"/>
          <a:ext cx="864394" cy="232252"/>
        </p:xfrm>
        <a:graphic>
          <a:graphicData uri="http://schemas.openxmlformats.org/presentationml/2006/ole">
            <mc:AlternateContent xmlns:mc="http://schemas.openxmlformats.org/markup-compatibility/2006">
              <mc:Choice xmlns:v="urn:schemas-microsoft-com:vml" Requires="v">
                <p:oleObj name="Equation" r:id="rId15" imgW="1269720" imgH="342720" progId="Equation.DSMT4">
                  <p:embed/>
                </p:oleObj>
              </mc:Choice>
              <mc:Fallback>
                <p:oleObj name="Equation" r:id="rId15" imgW="1269720" imgH="342720" progId="Equation.DSMT4">
                  <p:embed/>
                  <p:pic>
                    <p:nvPicPr>
                      <p:cNvPr id="14" name="Object 13" descr="= 3800 dollars."/>
                      <p:cNvPicPr/>
                      <p:nvPr/>
                    </p:nvPicPr>
                    <p:blipFill>
                      <a:blip r:embed="rId16"/>
                      <a:stretch>
                        <a:fillRect/>
                      </a:stretch>
                    </p:blipFill>
                    <p:spPr>
                      <a:xfrm>
                        <a:off x="1307544" y="5927163"/>
                        <a:ext cx="864394" cy="232252"/>
                      </a:xfrm>
                      <a:prstGeom prst="rect">
                        <a:avLst/>
                      </a:prstGeom>
                    </p:spPr>
                  </p:pic>
                </p:oleObj>
              </mc:Fallback>
            </mc:AlternateContent>
          </a:graphicData>
        </a:graphic>
      </p:graphicFrame>
      <p:pic>
        <p:nvPicPr>
          <p:cNvPr id="2" name="Picture 1" descr="The previous example of supply and demand equations is expanded to graphically investigate the economic impact of a rent ceiling. For long description in Notes pane, press F6."/>
          <p:cNvPicPr>
            <a:picLocks noChangeAspect="1"/>
          </p:cNvPicPr>
          <p:nvPr/>
        </p:nvPicPr>
        <p:blipFill>
          <a:blip r:embed="rId17"/>
          <a:stretch>
            <a:fillRect/>
          </a:stretch>
        </p:blipFill>
        <p:spPr>
          <a:xfrm>
            <a:off x="4690017" y="1558412"/>
            <a:ext cx="4023709" cy="3048264"/>
          </a:xfrm>
          <a:prstGeom prst="rect">
            <a:avLst/>
          </a:prstGeom>
        </p:spPr>
      </p:pic>
    </p:spTree>
    <p:extLst>
      <p:ext uri="{BB962C8B-B14F-4D97-AF65-F5344CB8AC3E}">
        <p14:creationId xmlns:p14="http://schemas.microsoft.com/office/powerpoint/2010/main" val="2176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4A.2 Calculating the Economic Effect of Rent Controls </a:t>
            </a:r>
            <a:r>
              <a:rPr lang="en-US" sz="2000" b="0" noProof="0" dirty="0"/>
              <a:t>(2 of 4)</a:t>
            </a:r>
            <a:endParaRPr lang="en-US" sz="2000" noProof="0" dirty="0"/>
          </a:p>
        </p:txBody>
      </p:sp>
      <p:sp>
        <p:nvSpPr>
          <p:cNvPr id="3" name="Content Placeholder 2"/>
          <p:cNvSpPr>
            <a:spLocks noGrp="1"/>
          </p:cNvSpPr>
          <p:nvPr>
            <p:ph sz="quarter" idx="14"/>
          </p:nvPr>
        </p:nvSpPr>
        <p:spPr>
          <a:xfrm>
            <a:off x="457199" y="1558903"/>
            <a:ext cx="3786810" cy="1536994"/>
          </a:xfrm>
        </p:spPr>
        <p:txBody>
          <a:bodyPr/>
          <a:lstStyle/>
          <a:p>
            <a:pPr marL="0" lvl="0" indent="0">
              <a:buSzPts val="2000"/>
              <a:buNone/>
            </a:pPr>
            <a:r>
              <a:rPr lang="en-US" noProof="0" dirty="0">
                <a:latin typeface="+mn-lt"/>
              </a:rPr>
              <a:t>Now the graph can guide our numerical estimates of the economic effects of the rent controls.</a:t>
            </a:r>
          </a:p>
          <a:p>
            <a:pPr marL="0" lvl="0" indent="0">
              <a:buSzPts val="2000"/>
              <a:buNone/>
            </a:pPr>
            <a:r>
              <a:rPr lang="en-US" noProof="0" dirty="0">
                <a:latin typeface="+mn-lt"/>
              </a:rPr>
              <a:t>Triangles </a:t>
            </a:r>
            <a:r>
              <a:rPr lang="en-US" i="1" noProof="0" dirty="0">
                <a:latin typeface="+mn-lt"/>
              </a:rPr>
              <a:t>B</a:t>
            </a:r>
            <a:r>
              <a:rPr lang="en-US" noProof="0" dirty="0">
                <a:latin typeface="+mn-lt"/>
              </a:rPr>
              <a:t> + </a:t>
            </a:r>
            <a:r>
              <a:rPr lang="en-US" i="1" noProof="0" dirty="0">
                <a:latin typeface="+mn-lt"/>
              </a:rPr>
              <a:t>C</a:t>
            </a:r>
            <a:r>
              <a:rPr lang="en-US" noProof="0" dirty="0">
                <a:latin typeface="+mn-lt"/>
              </a:rPr>
              <a:t> represent the deadweight loss. Area </a:t>
            </a:r>
            <a:r>
              <a:rPr lang="en-US" i="1" noProof="0" dirty="0">
                <a:latin typeface="+mn-lt"/>
              </a:rPr>
              <a:t>B</a:t>
            </a:r>
            <a:r>
              <a:rPr lang="en-US" noProof="0" dirty="0">
                <a:latin typeface="+mn-lt"/>
              </a:rPr>
              <a:t> is:</a:t>
            </a:r>
          </a:p>
        </p:txBody>
      </p:sp>
      <p:graphicFrame>
        <p:nvGraphicFramePr>
          <p:cNvPr id="11" name="Object 10" descr="One half times left parenthesis 2,250,000 minus 950,000 right parenthesis times left parenthesis 3800 minus 2500 right parenthesis = 845 million dollars."/>
          <p:cNvGraphicFramePr>
            <a:graphicFrameLocks noChangeAspect="1"/>
          </p:cNvGraphicFramePr>
          <p:nvPr>
            <p:extLst>
              <p:ext uri="{D42A27DB-BD31-4B8C-83A1-F6EECF244321}">
                <p14:modId xmlns:p14="http://schemas.microsoft.com/office/powerpoint/2010/main" val="1526674960"/>
              </p:ext>
            </p:extLst>
          </p:nvPr>
        </p:nvGraphicFramePr>
        <p:xfrm>
          <a:off x="504776" y="3169957"/>
          <a:ext cx="2622410" cy="772244"/>
        </p:xfrm>
        <a:graphic>
          <a:graphicData uri="http://schemas.openxmlformats.org/presentationml/2006/ole">
            <mc:AlternateContent xmlns:mc="http://schemas.openxmlformats.org/markup-compatibility/2006">
              <mc:Choice xmlns:v="urn:schemas-microsoft-com:vml" Requires="v">
                <p:oleObj name="Equation" r:id="rId3" imgW="4140000" imgH="1218960" progId="Equation.DSMT4">
                  <p:embed/>
                </p:oleObj>
              </mc:Choice>
              <mc:Fallback>
                <p:oleObj name="Equation" r:id="rId3" imgW="4140000" imgH="1218960" progId="Equation.DSMT4">
                  <p:embed/>
                  <p:pic>
                    <p:nvPicPr>
                      <p:cNvPr id="11" name="Object 10" descr="One half times left parenthesis 2,250,000 minus 950,000 right parenthesis times left parenthesis 3800 minus 2500 right parenthesis = 845 million dollars."/>
                      <p:cNvPicPr/>
                      <p:nvPr/>
                    </p:nvPicPr>
                    <p:blipFill>
                      <a:blip r:embed="rId4"/>
                      <a:stretch>
                        <a:fillRect/>
                      </a:stretch>
                    </p:blipFill>
                    <p:spPr>
                      <a:xfrm>
                        <a:off x="504776" y="3169957"/>
                        <a:ext cx="2622410" cy="772244"/>
                      </a:xfrm>
                      <a:prstGeom prst="rect">
                        <a:avLst/>
                      </a:prstGeom>
                    </p:spPr>
                  </p:pic>
                </p:oleObj>
              </mc:Fallback>
            </mc:AlternateContent>
          </a:graphicData>
        </a:graphic>
      </p:graphicFrame>
      <p:sp>
        <p:nvSpPr>
          <p:cNvPr id="4" name="Content Placeholder 3"/>
          <p:cNvSpPr>
            <a:spLocks noGrp="1"/>
          </p:cNvSpPr>
          <p:nvPr>
            <p:ph sz="quarter" idx="15"/>
          </p:nvPr>
        </p:nvSpPr>
        <p:spPr>
          <a:xfrm>
            <a:off x="457200" y="4025348"/>
            <a:ext cx="1169719" cy="387626"/>
          </a:xfrm>
        </p:spPr>
        <p:txBody>
          <a:bodyPr/>
          <a:lstStyle/>
          <a:p>
            <a:pPr marL="432" indent="0">
              <a:buNone/>
            </a:pPr>
            <a:r>
              <a:rPr lang="en-US" sz="1600" noProof="0" dirty="0"/>
              <a:t>Area </a:t>
            </a:r>
            <a:r>
              <a:rPr lang="en-US" sz="1600" i="1" noProof="0" dirty="0"/>
              <a:t>C</a:t>
            </a:r>
            <a:r>
              <a:rPr lang="en-US" sz="1600" noProof="0" dirty="0"/>
              <a:t> is:</a:t>
            </a:r>
          </a:p>
        </p:txBody>
      </p:sp>
      <p:graphicFrame>
        <p:nvGraphicFramePr>
          <p:cNvPr id="12" name="Object 11" descr="One half times left parenthesis 2,250,000 minus 950,000 right parenthesis times left parenthesis 2500 minus 1500 right parenthesis = 650 million dollars."/>
          <p:cNvGraphicFramePr>
            <a:graphicFrameLocks noChangeAspect="1"/>
          </p:cNvGraphicFramePr>
          <p:nvPr>
            <p:extLst>
              <p:ext uri="{D42A27DB-BD31-4B8C-83A1-F6EECF244321}">
                <p14:modId xmlns:p14="http://schemas.microsoft.com/office/powerpoint/2010/main" val="254202650"/>
              </p:ext>
            </p:extLst>
          </p:nvPr>
        </p:nvGraphicFramePr>
        <p:xfrm>
          <a:off x="513306" y="4483079"/>
          <a:ext cx="2632075" cy="784225"/>
        </p:xfrm>
        <a:graphic>
          <a:graphicData uri="http://schemas.openxmlformats.org/presentationml/2006/ole">
            <mc:AlternateContent xmlns:mc="http://schemas.openxmlformats.org/markup-compatibility/2006">
              <mc:Choice xmlns:v="urn:schemas-microsoft-com:vml" Requires="v">
                <p:oleObj name="Equation" r:id="rId5" imgW="4114800" imgH="1218960" progId="Equation.DSMT4">
                  <p:embed/>
                </p:oleObj>
              </mc:Choice>
              <mc:Fallback>
                <p:oleObj name="Equation" r:id="rId5" imgW="4114800" imgH="1218960" progId="Equation.DSMT4">
                  <p:embed/>
                  <p:pic>
                    <p:nvPicPr>
                      <p:cNvPr id="12" name="Object 11" descr="One half times left parenthesis 2,250,000 minus 950,000 right parenthesis times left parenthesis 2500 minus 1500 right parenthesis = 650 million dollars."/>
                      <p:cNvPicPr/>
                      <p:nvPr/>
                    </p:nvPicPr>
                    <p:blipFill>
                      <a:blip r:embed="rId6"/>
                      <a:stretch>
                        <a:fillRect/>
                      </a:stretch>
                    </p:blipFill>
                    <p:spPr>
                      <a:xfrm>
                        <a:off x="513306" y="4483079"/>
                        <a:ext cx="2632075" cy="784225"/>
                      </a:xfrm>
                      <a:prstGeom prst="rect">
                        <a:avLst/>
                      </a:prstGeom>
                    </p:spPr>
                  </p:pic>
                </p:oleObj>
              </mc:Fallback>
            </mc:AlternateContent>
          </a:graphicData>
        </a:graphic>
      </p:graphicFrame>
      <p:sp>
        <p:nvSpPr>
          <p:cNvPr id="5" name="Content Placeholder 4"/>
          <p:cNvSpPr>
            <a:spLocks noGrp="1"/>
          </p:cNvSpPr>
          <p:nvPr>
            <p:ph sz="quarter" idx="16"/>
          </p:nvPr>
        </p:nvSpPr>
        <p:spPr>
          <a:xfrm>
            <a:off x="457201" y="5436296"/>
            <a:ext cx="3112718" cy="713983"/>
          </a:xfrm>
        </p:spPr>
        <p:txBody>
          <a:bodyPr/>
          <a:lstStyle/>
          <a:p>
            <a:pPr marL="432" indent="0">
              <a:buNone/>
            </a:pPr>
            <a:r>
              <a:rPr lang="en-US" noProof="0" dirty="0">
                <a:latin typeface="+mn-lt"/>
              </a:rPr>
              <a:t>So, the deadweight loss is 845 + 650 = $1,495 million.</a:t>
            </a:r>
          </a:p>
        </p:txBody>
      </p:sp>
      <p:pic>
        <p:nvPicPr>
          <p:cNvPr id="2" name="Picture 1" descr="Using a graph to determine deadweight loss is illustrated. For long description in Notes pane, press F6."/>
          <p:cNvPicPr>
            <a:picLocks noChangeAspect="1"/>
          </p:cNvPicPr>
          <p:nvPr/>
        </p:nvPicPr>
        <p:blipFill>
          <a:blip r:embed="rId7"/>
          <a:stretch>
            <a:fillRect/>
          </a:stretch>
        </p:blipFill>
        <p:spPr>
          <a:xfrm>
            <a:off x="4532439" y="1579855"/>
            <a:ext cx="4352921" cy="3292125"/>
          </a:xfrm>
          <a:prstGeom prst="rect">
            <a:avLst/>
          </a:prstGeom>
        </p:spPr>
      </p:pic>
    </p:spTree>
    <p:extLst>
      <p:ext uri="{BB962C8B-B14F-4D97-AF65-F5344CB8AC3E}">
        <p14:creationId xmlns:p14="http://schemas.microsoft.com/office/powerpoint/2010/main" val="294114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4.1 Deriving the Demand Curve for Chai Tea </a:t>
            </a:r>
            <a:r>
              <a:rPr lang="en-US" sz="2000" b="0" noProof="0" dirty="0"/>
              <a:t>(2 of 2)</a:t>
            </a:r>
            <a:endParaRPr lang="en-US" sz="2000" noProof="0" dirty="0"/>
          </a:p>
        </p:txBody>
      </p:sp>
      <p:sp>
        <p:nvSpPr>
          <p:cNvPr id="6" name="Content Placeholder 5"/>
          <p:cNvSpPr>
            <a:spLocks noGrp="1"/>
          </p:cNvSpPr>
          <p:nvPr>
            <p:ph sz="quarter" idx="15"/>
          </p:nvPr>
        </p:nvSpPr>
        <p:spPr>
          <a:xfrm>
            <a:off x="457200" y="1558413"/>
            <a:ext cx="3422469" cy="4678876"/>
          </a:xfrm>
        </p:spPr>
        <p:txBody>
          <a:bodyPr/>
          <a:lstStyle/>
          <a:p>
            <a:pPr marL="0" lvl="0" indent="0">
              <a:spcBef>
                <a:spcPts val="600"/>
              </a:spcBef>
              <a:buSzPts val="2200"/>
              <a:buNone/>
            </a:pPr>
            <a:r>
              <a:rPr lang="en-US" sz="2000" noProof="0" dirty="0"/>
              <a:t>How much benefit do the potential tea consumers derive from this market?</a:t>
            </a:r>
          </a:p>
          <a:p>
            <a:pPr marL="0" lvl="0" indent="0">
              <a:spcBef>
                <a:spcPts val="600"/>
              </a:spcBef>
              <a:buSzPts val="2200"/>
              <a:buNone/>
            </a:pPr>
            <a:r>
              <a:rPr lang="en-US" sz="2000" noProof="0" dirty="0"/>
              <a:t>That depends on the price and their </a:t>
            </a:r>
            <a:r>
              <a:rPr lang="en-US" sz="2000" b="1" noProof="0" dirty="0"/>
              <a:t>marginal benefit</a:t>
            </a:r>
            <a:r>
              <a:rPr lang="en-US" sz="2000" noProof="0" dirty="0"/>
              <a:t>, the additional benefit to a consumer from consuming one more unit of a good or service.</a:t>
            </a:r>
          </a:p>
          <a:p>
            <a:pPr marL="0" lvl="0" indent="0">
              <a:spcBef>
                <a:spcPts val="600"/>
              </a:spcBef>
              <a:buSzPts val="2200"/>
              <a:buNone/>
            </a:pPr>
            <a:r>
              <a:rPr lang="en-US" sz="2000" noProof="0" dirty="0"/>
              <a:t>If the price is low, many of the consumers benefit.</a:t>
            </a:r>
          </a:p>
          <a:p>
            <a:pPr marL="0" lvl="0" indent="0">
              <a:spcBef>
                <a:spcPts val="600"/>
              </a:spcBef>
              <a:buSzPts val="2200"/>
              <a:buNone/>
            </a:pPr>
            <a:r>
              <a:rPr lang="en-US" sz="2000" noProof="0" dirty="0"/>
              <a:t>If the price is high, few (if any) of the consumers benefit.</a:t>
            </a:r>
            <a:endParaRPr lang="en-US" sz="2000" b="1" noProof="0" dirty="0"/>
          </a:p>
        </p:txBody>
      </p:sp>
      <p:pic>
        <p:nvPicPr>
          <p:cNvPr id="3" name="Picture 2" descr="A table and graph depict how to derive the demand curve for chai tea. For long description in Notes pane, press F6."/>
          <p:cNvPicPr>
            <a:picLocks noChangeAspect="1"/>
          </p:cNvPicPr>
          <p:nvPr/>
        </p:nvPicPr>
        <p:blipFill>
          <a:blip r:embed="rId3"/>
          <a:stretch>
            <a:fillRect/>
          </a:stretch>
        </p:blipFill>
        <p:spPr>
          <a:xfrm>
            <a:off x="4150110" y="1567690"/>
            <a:ext cx="4554107" cy="4383404"/>
          </a:xfrm>
          <a:prstGeom prst="rect">
            <a:avLst/>
          </a:prstGeom>
        </p:spPr>
      </p:pic>
    </p:spTree>
    <p:extLst>
      <p:ext uri="{BB962C8B-B14F-4D97-AF65-F5344CB8AC3E}">
        <p14:creationId xmlns:p14="http://schemas.microsoft.com/office/powerpoint/2010/main" val="1551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4A.2 Calculating the Economic Effect of Rent Controls </a:t>
            </a:r>
            <a:r>
              <a:rPr lang="en-US" sz="2000" b="0" noProof="0" dirty="0"/>
              <a:t>(3 of 4)</a:t>
            </a:r>
            <a:endParaRPr lang="en-US" sz="2000" noProof="0" dirty="0"/>
          </a:p>
        </p:txBody>
      </p:sp>
      <p:sp>
        <p:nvSpPr>
          <p:cNvPr id="4" name="Content Placeholder 3"/>
          <p:cNvSpPr>
            <a:spLocks noGrp="1"/>
          </p:cNvSpPr>
          <p:nvPr>
            <p:ph sz="quarter" idx="15"/>
          </p:nvPr>
        </p:nvSpPr>
        <p:spPr>
          <a:xfrm>
            <a:off x="457200" y="1558412"/>
            <a:ext cx="3989540" cy="1172262"/>
          </a:xfrm>
        </p:spPr>
        <p:txBody>
          <a:bodyPr/>
          <a:lstStyle/>
          <a:p>
            <a:pPr marL="0" lvl="0" indent="0">
              <a:spcBef>
                <a:spcPts val="0"/>
              </a:spcBef>
              <a:buSzPts val="2200"/>
              <a:buNone/>
            </a:pPr>
            <a:r>
              <a:rPr lang="en-US" sz="2200" noProof="0" dirty="0"/>
              <a:t>Consumers lose area </a:t>
            </a:r>
            <a:r>
              <a:rPr lang="en-US" sz="2200" i="1" noProof="0" dirty="0"/>
              <a:t>B</a:t>
            </a:r>
            <a:r>
              <a:rPr lang="en-US" sz="2200" noProof="0" dirty="0"/>
              <a:t> ($845 million) but gain the area of rectangle </a:t>
            </a:r>
            <a:r>
              <a:rPr lang="en-US" sz="2200" i="1" noProof="0" dirty="0"/>
              <a:t>A</a:t>
            </a:r>
            <a:r>
              <a:rPr lang="en-US" sz="2200" noProof="0" dirty="0"/>
              <a:t>:</a:t>
            </a:r>
          </a:p>
        </p:txBody>
      </p:sp>
      <p:graphicFrame>
        <p:nvGraphicFramePr>
          <p:cNvPr id="11" name="Object 10" descr="Left parenthesis 2500 minus 1500 right parenthesis times left parenthesis 950,000 right parenthesis = 950 million dollars."/>
          <p:cNvGraphicFramePr>
            <a:graphicFrameLocks noChangeAspect="1"/>
          </p:cNvGraphicFramePr>
          <p:nvPr>
            <p:extLst>
              <p:ext uri="{D42A27DB-BD31-4B8C-83A1-F6EECF244321}">
                <p14:modId xmlns:p14="http://schemas.microsoft.com/office/powerpoint/2010/main" val="3192967146"/>
              </p:ext>
            </p:extLst>
          </p:nvPr>
        </p:nvGraphicFramePr>
        <p:xfrm>
          <a:off x="461963" y="2905125"/>
          <a:ext cx="3109912" cy="698500"/>
        </p:xfrm>
        <a:graphic>
          <a:graphicData uri="http://schemas.openxmlformats.org/presentationml/2006/ole">
            <mc:AlternateContent xmlns:mc="http://schemas.openxmlformats.org/markup-compatibility/2006">
              <mc:Choice xmlns:v="urn:schemas-microsoft-com:vml" Requires="v">
                <p:oleObj name="Equation" r:id="rId3" imgW="3784320" imgH="850680" progId="Equation.DSMT4">
                  <p:embed/>
                </p:oleObj>
              </mc:Choice>
              <mc:Fallback>
                <p:oleObj name="Equation" r:id="rId3" imgW="3784320" imgH="850680" progId="Equation.DSMT4">
                  <p:embed/>
                  <p:pic>
                    <p:nvPicPr>
                      <p:cNvPr id="11" name="Object 10" descr="Left parenthesis 2500 minus 1500 right parenthesis times left parenthesis 950,000 right parenthesis = 950 million dollars."/>
                      <p:cNvPicPr/>
                      <p:nvPr/>
                    </p:nvPicPr>
                    <p:blipFill>
                      <a:blip r:embed="rId4"/>
                      <a:stretch>
                        <a:fillRect/>
                      </a:stretch>
                    </p:blipFill>
                    <p:spPr>
                      <a:xfrm>
                        <a:off x="461963" y="2905125"/>
                        <a:ext cx="3109912" cy="698500"/>
                      </a:xfrm>
                      <a:prstGeom prst="rect">
                        <a:avLst/>
                      </a:prstGeom>
                    </p:spPr>
                  </p:pic>
                </p:oleObj>
              </mc:Fallback>
            </mc:AlternateContent>
          </a:graphicData>
        </a:graphic>
      </p:graphicFrame>
      <p:sp>
        <p:nvSpPr>
          <p:cNvPr id="5" name="Content Placeholder 4"/>
          <p:cNvSpPr>
            <a:spLocks noGrp="1"/>
          </p:cNvSpPr>
          <p:nvPr>
            <p:ph sz="quarter" idx="16"/>
          </p:nvPr>
        </p:nvSpPr>
        <p:spPr>
          <a:xfrm>
            <a:off x="457201" y="3778078"/>
            <a:ext cx="3402280" cy="1150182"/>
          </a:xfrm>
        </p:spPr>
        <p:txBody>
          <a:bodyPr/>
          <a:lstStyle/>
          <a:p>
            <a:pPr marL="0" lvl="0" indent="0">
              <a:spcBef>
                <a:spcPts val="2000"/>
              </a:spcBef>
              <a:buSzPts val="2200"/>
              <a:buNone/>
            </a:pPr>
            <a:r>
              <a:rPr lang="en-US" sz="2200" noProof="0" dirty="0">
                <a:latin typeface="+mn-lt"/>
              </a:rPr>
              <a:t>So, consumer surplus changes from $2,531.25 million to:</a:t>
            </a:r>
          </a:p>
        </p:txBody>
      </p:sp>
      <p:graphicFrame>
        <p:nvGraphicFramePr>
          <p:cNvPr id="7" name="Object 6" descr="left parenthesis 2,531.25 + 950 right parenthesis minus 845 = 2,636.25 million dollars">
            <a:extLst>
              <a:ext uri="{FF2B5EF4-FFF2-40B4-BE49-F238E27FC236}">
                <a16:creationId xmlns:a16="http://schemas.microsoft.com/office/drawing/2014/main" id="{5FFA245B-2656-43D8-A2B4-C8557427A453}"/>
              </a:ext>
            </a:extLst>
          </p:cNvPr>
          <p:cNvGraphicFramePr>
            <a:graphicFrameLocks noChangeAspect="1"/>
          </p:cNvGraphicFramePr>
          <p:nvPr>
            <p:extLst>
              <p:ext uri="{D42A27DB-BD31-4B8C-83A1-F6EECF244321}">
                <p14:modId xmlns:p14="http://schemas.microsoft.com/office/powerpoint/2010/main" val="2128106076"/>
              </p:ext>
            </p:extLst>
          </p:nvPr>
        </p:nvGraphicFramePr>
        <p:xfrm>
          <a:off x="659017" y="5304449"/>
          <a:ext cx="2898366" cy="696300"/>
        </p:xfrm>
        <a:graphic>
          <a:graphicData uri="http://schemas.openxmlformats.org/presentationml/2006/ole">
            <mc:AlternateContent xmlns:mc="http://schemas.openxmlformats.org/markup-compatibility/2006">
              <mc:Choice xmlns:v="urn:schemas-microsoft-com:vml" Requires="v">
                <p:oleObj name="Equation" r:id="rId5" imgW="3543120" imgH="850680" progId="Equation.DSMT4">
                  <p:embed/>
                </p:oleObj>
              </mc:Choice>
              <mc:Fallback>
                <p:oleObj name="Equation" r:id="rId5" imgW="3543120" imgH="850680" progId="Equation.DSMT4">
                  <p:embed/>
                  <p:pic>
                    <p:nvPicPr>
                      <p:cNvPr id="12" name="Object 11" descr="left parenthesis 2531.25 + 950 right parenthesis minus 845 = 2636.25 million dollars"/>
                      <p:cNvPicPr/>
                      <p:nvPr/>
                    </p:nvPicPr>
                    <p:blipFill>
                      <a:blip r:embed="rId6"/>
                      <a:stretch>
                        <a:fillRect/>
                      </a:stretch>
                    </p:blipFill>
                    <p:spPr>
                      <a:xfrm>
                        <a:off x="659017" y="5304449"/>
                        <a:ext cx="2898366" cy="696300"/>
                      </a:xfrm>
                      <a:prstGeom prst="rect">
                        <a:avLst/>
                      </a:prstGeom>
                    </p:spPr>
                  </p:pic>
                </p:oleObj>
              </mc:Fallback>
            </mc:AlternateContent>
          </a:graphicData>
        </a:graphic>
      </p:graphicFrame>
      <p:pic>
        <p:nvPicPr>
          <p:cNvPr id="2" name="Picture 1" descr="Calculating the transfer from producer surplus to consumer surplus is illustrated using a demand curve. For long description in Notes pane, press F6."/>
          <p:cNvPicPr>
            <a:picLocks noChangeAspect="1"/>
          </p:cNvPicPr>
          <p:nvPr/>
        </p:nvPicPr>
        <p:blipFill>
          <a:blip r:embed="rId7"/>
          <a:stretch>
            <a:fillRect/>
          </a:stretch>
        </p:blipFill>
        <p:spPr>
          <a:xfrm>
            <a:off x="4756127" y="1613527"/>
            <a:ext cx="4029805" cy="3060457"/>
          </a:xfrm>
          <a:prstGeom prst="rect">
            <a:avLst/>
          </a:prstGeom>
        </p:spPr>
      </p:pic>
    </p:spTree>
    <p:extLst>
      <p:ext uri="{BB962C8B-B14F-4D97-AF65-F5344CB8AC3E}">
        <p14:creationId xmlns:p14="http://schemas.microsoft.com/office/powerpoint/2010/main" val="86015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noProof="0" dirty="0"/>
              <a:t>Figure 4A.2 Calculating the Economic Effect of Rent Controls </a:t>
            </a:r>
            <a:r>
              <a:rPr lang="en-US" sz="2000" b="0" noProof="0" dirty="0"/>
              <a:t>(4 of 4)</a:t>
            </a:r>
            <a:endParaRPr lang="en-US" sz="2000" noProof="0" dirty="0"/>
          </a:p>
        </p:txBody>
      </p:sp>
      <p:sp>
        <p:nvSpPr>
          <p:cNvPr id="4" name="Content Placeholder 3"/>
          <p:cNvSpPr>
            <a:spLocks noGrp="1"/>
          </p:cNvSpPr>
          <p:nvPr>
            <p:ph sz="quarter" idx="15"/>
          </p:nvPr>
        </p:nvSpPr>
        <p:spPr>
          <a:xfrm>
            <a:off x="457200" y="1558412"/>
            <a:ext cx="3850640" cy="2350397"/>
          </a:xfrm>
        </p:spPr>
        <p:txBody>
          <a:bodyPr/>
          <a:lstStyle/>
          <a:p>
            <a:pPr marL="432" indent="0">
              <a:buNone/>
            </a:pPr>
            <a:r>
              <a:rPr lang="en-US" noProof="0" dirty="0">
                <a:solidFill>
                  <a:schemeClr val="tx1"/>
                </a:solidFill>
              </a:rPr>
              <a:t>Producers lose area </a:t>
            </a:r>
            <a:r>
              <a:rPr lang="en-US" i="1" noProof="0" dirty="0">
                <a:solidFill>
                  <a:schemeClr val="tx1"/>
                </a:solidFill>
              </a:rPr>
              <a:t>A</a:t>
            </a:r>
            <a:r>
              <a:rPr lang="en-US" noProof="0" dirty="0">
                <a:solidFill>
                  <a:schemeClr val="tx1"/>
                </a:solidFill>
              </a:rPr>
              <a:t> ($950 million) and area </a:t>
            </a:r>
            <a:r>
              <a:rPr lang="en-US" i="1" noProof="0" dirty="0">
                <a:solidFill>
                  <a:schemeClr val="tx1"/>
                </a:solidFill>
              </a:rPr>
              <a:t>C</a:t>
            </a:r>
            <a:r>
              <a:rPr lang="en-US" noProof="0" dirty="0">
                <a:solidFill>
                  <a:schemeClr val="tx1"/>
                </a:solidFill>
              </a:rPr>
              <a:t> ($650 million); they originally had a surplus of $1,947.375 million, so now the producer surplus is:</a:t>
            </a:r>
          </a:p>
        </p:txBody>
      </p:sp>
      <p:graphicFrame>
        <p:nvGraphicFramePr>
          <p:cNvPr id="7" name="Object 6" descr="1947.375 minus left parenthesis 950 + 650 right parenthesis = 347.375 million dollars.">
            <a:extLst>
              <a:ext uri="{FF2B5EF4-FFF2-40B4-BE49-F238E27FC236}">
                <a16:creationId xmlns:a16="http://schemas.microsoft.com/office/drawing/2014/main" id="{78E9122F-3169-4DCF-B707-E709B1DE5ADD}"/>
              </a:ext>
            </a:extLst>
          </p:cNvPr>
          <p:cNvGraphicFramePr>
            <a:graphicFrameLocks noChangeAspect="1"/>
          </p:cNvGraphicFramePr>
          <p:nvPr>
            <p:extLst>
              <p:ext uri="{D42A27DB-BD31-4B8C-83A1-F6EECF244321}">
                <p14:modId xmlns:p14="http://schemas.microsoft.com/office/powerpoint/2010/main" val="2802195742"/>
              </p:ext>
            </p:extLst>
          </p:nvPr>
        </p:nvGraphicFramePr>
        <p:xfrm>
          <a:off x="679749" y="4206823"/>
          <a:ext cx="3023155" cy="770221"/>
        </p:xfrm>
        <a:graphic>
          <a:graphicData uri="http://schemas.openxmlformats.org/presentationml/2006/ole">
            <mc:AlternateContent xmlns:mc="http://schemas.openxmlformats.org/markup-compatibility/2006">
              <mc:Choice xmlns:v="urn:schemas-microsoft-com:vml" Requires="v">
                <p:oleObj name="Equation" r:id="rId3" imgW="3340080" imgH="850680" progId="Equation.DSMT4">
                  <p:embed/>
                </p:oleObj>
              </mc:Choice>
              <mc:Fallback>
                <p:oleObj name="Equation" r:id="rId3" imgW="3340080" imgH="850680" progId="Equation.DSMT4">
                  <p:embed/>
                  <p:pic>
                    <p:nvPicPr>
                      <p:cNvPr id="8" name="Object 7" descr="1947.375 minus left parenthesis 950 + 650 right parenthesis = 347.375 million dollars."/>
                      <p:cNvPicPr/>
                      <p:nvPr/>
                    </p:nvPicPr>
                    <p:blipFill>
                      <a:blip r:embed="rId4"/>
                      <a:stretch>
                        <a:fillRect/>
                      </a:stretch>
                    </p:blipFill>
                    <p:spPr>
                      <a:xfrm>
                        <a:off x="679749" y="4206823"/>
                        <a:ext cx="3023155" cy="770221"/>
                      </a:xfrm>
                      <a:prstGeom prst="rect">
                        <a:avLst/>
                      </a:prstGeom>
                    </p:spPr>
                  </p:pic>
                </p:oleObj>
              </mc:Fallback>
            </mc:AlternateContent>
          </a:graphicData>
        </a:graphic>
      </p:graphicFrame>
      <p:pic>
        <p:nvPicPr>
          <p:cNvPr id="2" name="Picture 1" descr="A graph depicts calculating the economic effect of rent controls. For long description in Notes pane, press F6."/>
          <p:cNvPicPr>
            <a:picLocks noChangeAspect="1"/>
          </p:cNvPicPr>
          <p:nvPr/>
        </p:nvPicPr>
        <p:blipFill>
          <a:blip r:embed="rId5"/>
          <a:stretch>
            <a:fillRect/>
          </a:stretch>
        </p:blipFill>
        <p:spPr>
          <a:xfrm>
            <a:off x="4572000" y="1558412"/>
            <a:ext cx="4157832" cy="3164098"/>
          </a:xfrm>
          <a:prstGeom prst="rect">
            <a:avLst/>
          </a:prstGeom>
        </p:spPr>
      </p:pic>
    </p:spTree>
    <p:extLst>
      <p:ext uri="{BB962C8B-B14F-4D97-AF65-F5344CB8AC3E}">
        <p14:creationId xmlns:p14="http://schemas.microsoft.com/office/powerpoint/2010/main" val="96844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Summary of Computations</a:t>
            </a:r>
          </a:p>
        </p:txBody>
      </p:sp>
      <p:sp>
        <p:nvSpPr>
          <p:cNvPr id="2" name="Content Placeholder 1"/>
          <p:cNvSpPr>
            <a:spLocks noGrp="1"/>
          </p:cNvSpPr>
          <p:nvPr>
            <p:ph sz="quarter" idx="13"/>
          </p:nvPr>
        </p:nvSpPr>
        <p:spPr>
          <a:xfrm>
            <a:off x="457200" y="1552575"/>
            <a:ext cx="8229600" cy="890000"/>
          </a:xfrm>
        </p:spPr>
        <p:txBody>
          <a:bodyPr/>
          <a:lstStyle/>
          <a:p>
            <a:pPr marL="432" indent="0">
              <a:buNone/>
            </a:pPr>
            <a:r>
              <a:rPr lang="en-US" noProof="0" dirty="0"/>
              <a:t>The following table summarizes the results of the analysis (the values are in millions of dollars):</a:t>
            </a:r>
          </a:p>
        </p:txBody>
      </p:sp>
      <p:sp>
        <p:nvSpPr>
          <p:cNvPr id="3" name="Content Placeholder 2"/>
          <p:cNvSpPr>
            <a:spLocks noGrp="1"/>
          </p:cNvSpPr>
          <p:nvPr>
            <p:ph sz="quarter" idx="14"/>
          </p:nvPr>
        </p:nvSpPr>
        <p:spPr>
          <a:xfrm>
            <a:off x="457200" y="2682500"/>
            <a:ext cx="2549047" cy="474059"/>
          </a:xfrm>
        </p:spPr>
        <p:txBody>
          <a:bodyPr/>
          <a:lstStyle/>
          <a:p>
            <a:pPr marL="432" indent="0">
              <a:buNone/>
            </a:pPr>
            <a:r>
              <a:rPr lang="en-US" sz="2000" b="1" noProof="0" dirty="0"/>
              <a:t>Consumer Surplus</a:t>
            </a:r>
            <a:endParaRPr lang="en-US" sz="2000" noProof="0" dirty="0"/>
          </a:p>
        </p:txBody>
      </p:sp>
      <p:graphicFrame>
        <p:nvGraphicFramePr>
          <p:cNvPr id="4" name="Table 3"/>
          <p:cNvGraphicFramePr>
            <a:graphicFrameLocks noGrp="1"/>
          </p:cNvGraphicFramePr>
          <p:nvPr>
            <p:extLst>
              <p:ext uri="{D42A27DB-BD31-4B8C-83A1-F6EECF244321}">
                <p14:modId xmlns:p14="http://schemas.microsoft.com/office/powerpoint/2010/main" val="1555322881"/>
              </p:ext>
            </p:extLst>
          </p:nvPr>
        </p:nvGraphicFramePr>
        <p:xfrm>
          <a:off x="457200" y="3355191"/>
          <a:ext cx="2549048" cy="889000"/>
        </p:xfrm>
        <a:graphic>
          <a:graphicData uri="http://schemas.openxmlformats.org/drawingml/2006/table">
            <a:tbl>
              <a:tblPr firstRow="1" bandRow="1">
                <a:tableStyleId>{2D5ABB26-0587-4C30-8999-92F81FD0307C}</a:tableStyleId>
              </a:tblPr>
              <a:tblGrid>
                <a:gridCol w="1383475">
                  <a:extLst>
                    <a:ext uri="{9D8B030D-6E8A-4147-A177-3AD203B41FA5}">
                      <a16:colId xmlns:a16="http://schemas.microsoft.com/office/drawing/2014/main" val="2915335249"/>
                    </a:ext>
                  </a:extLst>
                </a:gridCol>
                <a:gridCol w="1165573">
                  <a:extLst>
                    <a:ext uri="{9D8B030D-6E8A-4147-A177-3AD203B41FA5}">
                      <a16:colId xmlns:a16="http://schemas.microsoft.com/office/drawing/2014/main" val="390067800"/>
                    </a:ext>
                  </a:extLst>
                </a:gridCol>
              </a:tblGrid>
              <a:tr h="370840">
                <a:tc>
                  <a:txBody>
                    <a:bodyPr/>
                    <a:lstStyle/>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Competitive</a:t>
                      </a:r>
                      <a:endParaRPr lang="en-US" sz="1400" u="none" strike="noStrike" cap="none" dirty="0">
                        <a:latin typeface="+mn-lt"/>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Equilibrium</a:t>
                      </a:r>
                      <a:endParaRPr lang="en-US" sz="1400" u="none" strike="noStrike" cap="none"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Rent</a:t>
                      </a:r>
                      <a:endParaRPr lang="en-US" sz="1400" u="none" strike="noStrike" cap="none" dirty="0">
                        <a:latin typeface="+mn-lt"/>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Control</a:t>
                      </a:r>
                      <a:endParaRPr lang="en-US" sz="1400" u="none" strike="noStrike" cap="none"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51798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u="none" strike="noStrike" cap="none" dirty="0">
                          <a:latin typeface="+mn-lt"/>
                          <a:ea typeface="Arial"/>
                          <a:cs typeface="Arial"/>
                          <a:sym typeface="Arial"/>
                        </a:rPr>
                        <a:t>$ 2,531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u="none" strike="noStrike" cap="none" dirty="0">
                          <a:latin typeface="+mn-lt"/>
                          <a:ea typeface="Arial"/>
                          <a:cs typeface="Arial"/>
                          <a:sym typeface="Arial"/>
                        </a:rPr>
                        <a:t>$ 2,636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365529"/>
                  </a:ext>
                </a:extLst>
              </a:tr>
            </a:tbl>
          </a:graphicData>
        </a:graphic>
      </p:graphicFrame>
      <p:sp>
        <p:nvSpPr>
          <p:cNvPr id="5" name="Content Placeholder 4"/>
          <p:cNvSpPr>
            <a:spLocks noGrp="1"/>
          </p:cNvSpPr>
          <p:nvPr>
            <p:ph sz="quarter" idx="16"/>
          </p:nvPr>
        </p:nvSpPr>
        <p:spPr>
          <a:xfrm>
            <a:off x="3200401" y="2682500"/>
            <a:ext cx="2361156" cy="474059"/>
          </a:xfrm>
        </p:spPr>
        <p:txBody>
          <a:bodyPr/>
          <a:lstStyle/>
          <a:p>
            <a:pPr marL="432" indent="0">
              <a:buNone/>
            </a:pPr>
            <a:r>
              <a:rPr lang="en-US" sz="2000" b="1" noProof="0" dirty="0"/>
              <a:t>Producer Surplus</a:t>
            </a:r>
            <a:endParaRPr lang="en-US" sz="2000" noProof="0" dirty="0"/>
          </a:p>
        </p:txBody>
      </p:sp>
      <p:graphicFrame>
        <p:nvGraphicFramePr>
          <p:cNvPr id="11" name="Table 10"/>
          <p:cNvGraphicFramePr>
            <a:graphicFrameLocks noGrp="1"/>
          </p:cNvGraphicFramePr>
          <p:nvPr>
            <p:extLst>
              <p:ext uri="{D42A27DB-BD31-4B8C-83A1-F6EECF244321}">
                <p14:modId xmlns:p14="http://schemas.microsoft.com/office/powerpoint/2010/main" val="2325280202"/>
              </p:ext>
            </p:extLst>
          </p:nvPr>
        </p:nvGraphicFramePr>
        <p:xfrm>
          <a:off x="3200401" y="3329042"/>
          <a:ext cx="2549048" cy="889000"/>
        </p:xfrm>
        <a:graphic>
          <a:graphicData uri="http://schemas.openxmlformats.org/drawingml/2006/table">
            <a:tbl>
              <a:tblPr firstRow="1" bandRow="1">
                <a:tableStyleId>{2D5ABB26-0587-4C30-8999-92F81FD0307C}</a:tableStyleId>
              </a:tblPr>
              <a:tblGrid>
                <a:gridCol w="1383475">
                  <a:extLst>
                    <a:ext uri="{9D8B030D-6E8A-4147-A177-3AD203B41FA5}">
                      <a16:colId xmlns:a16="http://schemas.microsoft.com/office/drawing/2014/main" val="2915335249"/>
                    </a:ext>
                  </a:extLst>
                </a:gridCol>
                <a:gridCol w="1165573">
                  <a:extLst>
                    <a:ext uri="{9D8B030D-6E8A-4147-A177-3AD203B41FA5}">
                      <a16:colId xmlns:a16="http://schemas.microsoft.com/office/drawing/2014/main" val="390067800"/>
                    </a:ext>
                  </a:extLst>
                </a:gridCol>
              </a:tblGrid>
              <a:tr h="370840">
                <a:tc>
                  <a:txBody>
                    <a:bodyPr/>
                    <a:lstStyle/>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Competitive</a:t>
                      </a:r>
                      <a:endParaRPr lang="en-US" sz="1400" u="none" strike="noStrike" cap="none" dirty="0">
                        <a:latin typeface="+mn-lt"/>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Equilibrium</a:t>
                      </a:r>
                      <a:endParaRPr lang="en-US" sz="1400" u="none" strike="noStrike" cap="none"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Rent</a:t>
                      </a:r>
                      <a:endParaRPr lang="en-US" sz="1400" u="none" strike="noStrike" cap="none" dirty="0">
                        <a:latin typeface="+mn-lt"/>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Control</a:t>
                      </a:r>
                      <a:endParaRPr lang="en-US" sz="1400" u="none" strike="noStrike" cap="none"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51798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u="none" strike="noStrike" cap="none" dirty="0">
                          <a:latin typeface="+mn-lt"/>
                          <a:ea typeface="Arial"/>
                          <a:cs typeface="Arial"/>
                          <a:sym typeface="Arial"/>
                        </a:rPr>
                        <a:t>$ 1,947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u="none" strike="noStrike" cap="none" dirty="0">
                          <a:latin typeface="+mn-lt"/>
                          <a:ea typeface="Arial"/>
                          <a:cs typeface="Arial"/>
                          <a:sym typeface="Arial"/>
                        </a:rPr>
                        <a:t>$ 347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365529"/>
                  </a:ext>
                </a:extLst>
              </a:tr>
            </a:tbl>
          </a:graphicData>
        </a:graphic>
      </p:graphicFrame>
      <p:sp>
        <p:nvSpPr>
          <p:cNvPr id="9" name="Content Placeholder 8"/>
          <p:cNvSpPr>
            <a:spLocks noGrp="1"/>
          </p:cNvSpPr>
          <p:nvPr>
            <p:ph sz="quarter" idx="18"/>
          </p:nvPr>
        </p:nvSpPr>
        <p:spPr>
          <a:xfrm>
            <a:off x="5793288" y="2682501"/>
            <a:ext cx="2336103" cy="474058"/>
          </a:xfrm>
        </p:spPr>
        <p:txBody>
          <a:bodyPr/>
          <a:lstStyle/>
          <a:p>
            <a:pPr marL="432" indent="0">
              <a:buNone/>
            </a:pPr>
            <a:r>
              <a:rPr lang="en-US" sz="2000" b="1" noProof="0" dirty="0"/>
              <a:t>Deadweight Loss</a:t>
            </a:r>
            <a:endParaRPr lang="en-US" sz="2000" noProof="0" dirty="0"/>
          </a:p>
        </p:txBody>
      </p:sp>
      <p:graphicFrame>
        <p:nvGraphicFramePr>
          <p:cNvPr id="12" name="Table 11"/>
          <p:cNvGraphicFramePr>
            <a:graphicFrameLocks noGrp="1"/>
          </p:cNvGraphicFramePr>
          <p:nvPr>
            <p:extLst>
              <p:ext uri="{D42A27DB-BD31-4B8C-83A1-F6EECF244321}">
                <p14:modId xmlns:p14="http://schemas.microsoft.com/office/powerpoint/2010/main" val="3015608012"/>
              </p:ext>
            </p:extLst>
          </p:nvPr>
        </p:nvGraphicFramePr>
        <p:xfrm>
          <a:off x="5944171" y="3331021"/>
          <a:ext cx="2549048" cy="889000"/>
        </p:xfrm>
        <a:graphic>
          <a:graphicData uri="http://schemas.openxmlformats.org/drawingml/2006/table">
            <a:tbl>
              <a:tblPr firstRow="1" bandRow="1">
                <a:tableStyleId>{2D5ABB26-0587-4C30-8999-92F81FD0307C}</a:tableStyleId>
              </a:tblPr>
              <a:tblGrid>
                <a:gridCol w="1383475">
                  <a:extLst>
                    <a:ext uri="{9D8B030D-6E8A-4147-A177-3AD203B41FA5}">
                      <a16:colId xmlns:a16="http://schemas.microsoft.com/office/drawing/2014/main" val="2915335249"/>
                    </a:ext>
                  </a:extLst>
                </a:gridCol>
                <a:gridCol w="1165573">
                  <a:extLst>
                    <a:ext uri="{9D8B030D-6E8A-4147-A177-3AD203B41FA5}">
                      <a16:colId xmlns:a16="http://schemas.microsoft.com/office/drawing/2014/main" val="390067800"/>
                    </a:ext>
                  </a:extLst>
                </a:gridCol>
              </a:tblGrid>
              <a:tr h="370840">
                <a:tc>
                  <a:txBody>
                    <a:bodyPr/>
                    <a:lstStyle/>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Competitive</a:t>
                      </a:r>
                      <a:endParaRPr lang="en-US" sz="1400" u="none" strike="noStrike" cap="none" dirty="0">
                        <a:latin typeface="+mn-lt"/>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Equilibrium</a:t>
                      </a:r>
                      <a:endParaRPr lang="en-US" sz="1400" u="none" strike="noStrike" cap="none"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Rent</a:t>
                      </a:r>
                      <a:endParaRPr lang="en-US" sz="1400" u="none" strike="noStrike" cap="none" dirty="0">
                        <a:latin typeface="+mn-lt"/>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400" b="1" u="none" strike="noStrike" cap="none" dirty="0">
                          <a:latin typeface="+mn-lt"/>
                          <a:ea typeface="Arial"/>
                          <a:cs typeface="Arial"/>
                          <a:sym typeface="Arial"/>
                        </a:rPr>
                        <a:t>Control</a:t>
                      </a:r>
                      <a:endParaRPr lang="en-US" sz="1400" u="none" strike="noStrike" cap="none" dirty="0">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51798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u="none" strike="noStrike" cap="none" dirty="0">
                          <a:latin typeface="+mn-lt"/>
                          <a:ea typeface="Arial"/>
                          <a:cs typeface="Arial"/>
                          <a:sym typeface="Arial"/>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400" u="none" strike="noStrike" cap="none" dirty="0">
                          <a:latin typeface="+mn-lt"/>
                          <a:ea typeface="Arial"/>
                          <a:cs typeface="Arial"/>
                          <a:sym typeface="Arial"/>
                        </a:rPr>
                        <a:t>$ 1,495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365529"/>
                  </a:ext>
                </a:extLst>
              </a:tr>
            </a:tbl>
          </a:graphicData>
        </a:graphic>
      </p:graphicFrame>
    </p:spTree>
    <p:extLst>
      <p:ext uri="{BB962C8B-B14F-4D97-AF65-F5344CB8AC3E}">
        <p14:creationId xmlns:p14="http://schemas.microsoft.com/office/powerpoint/2010/main" val="5020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build="p"/>
      <p:bldP spid="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273636" cy="1097279"/>
          </a:xfrm>
        </p:spPr>
        <p:txBody>
          <a:bodyPr/>
          <a:lstStyle/>
          <a:p>
            <a:r>
              <a:rPr lang="en-US" sz="3200" noProof="0" dirty="0"/>
              <a:t>Figure 4.2 Measuring Consumer Surplus </a:t>
            </a:r>
            <a:r>
              <a:rPr lang="en-US" sz="2000" b="0" noProof="0" dirty="0"/>
              <a:t>(1 of 3)</a:t>
            </a:r>
            <a:endParaRPr lang="en-US" sz="2000" noProof="0" dirty="0"/>
          </a:p>
        </p:txBody>
      </p:sp>
      <p:sp>
        <p:nvSpPr>
          <p:cNvPr id="4" name="Content Placeholder 3"/>
          <p:cNvSpPr>
            <a:spLocks noGrp="1"/>
          </p:cNvSpPr>
          <p:nvPr>
            <p:ph sz="quarter" idx="13"/>
          </p:nvPr>
        </p:nvSpPr>
        <p:spPr>
          <a:xfrm>
            <a:off x="457200" y="1552575"/>
            <a:ext cx="3801291" cy="2273467"/>
          </a:xfrm>
        </p:spPr>
        <p:txBody>
          <a:bodyPr/>
          <a:lstStyle/>
          <a:p>
            <a:pPr marL="0" lvl="0" indent="0">
              <a:buSzPts val="2200"/>
              <a:buNone/>
            </a:pPr>
            <a:r>
              <a:rPr lang="en-US" sz="1800" noProof="0" dirty="0"/>
              <a:t>If the price of tea is $3.50 per cup, Theresa, Tom, and Terri will buy a cup.</a:t>
            </a:r>
          </a:p>
          <a:p>
            <a:pPr marL="0" indent="0">
              <a:buSzPts val="2200"/>
              <a:buNone/>
            </a:pPr>
            <a:r>
              <a:rPr lang="en-US" sz="1800" noProof="0" dirty="0"/>
              <a:t>Theresa was willing to pay $6.00; a cup of chai tea is “worth” $6.00 to her. She gets it for $3.50, so she derives a net benefit of</a:t>
            </a:r>
          </a:p>
        </p:txBody>
      </p:sp>
      <p:graphicFrame>
        <p:nvGraphicFramePr>
          <p:cNvPr id="18" name="Object 17" descr="$6.00 minus $3.50 = $2.50."/>
          <p:cNvGraphicFramePr>
            <a:graphicFrameLocks noChangeAspect="1"/>
          </p:cNvGraphicFramePr>
          <p:nvPr>
            <p:extLst>
              <p:ext uri="{D42A27DB-BD31-4B8C-83A1-F6EECF244321}">
                <p14:modId xmlns:p14="http://schemas.microsoft.com/office/powerpoint/2010/main" val="2100508010"/>
              </p:ext>
            </p:extLst>
          </p:nvPr>
        </p:nvGraphicFramePr>
        <p:xfrm>
          <a:off x="540955" y="3904937"/>
          <a:ext cx="2174766" cy="271846"/>
        </p:xfrm>
        <a:graphic>
          <a:graphicData uri="http://schemas.openxmlformats.org/presentationml/2006/ole">
            <mc:AlternateContent xmlns:mc="http://schemas.openxmlformats.org/markup-compatibility/2006">
              <mc:Choice xmlns:v="urn:schemas-microsoft-com:vml" Requires="v">
                <p:oleObj name="Equation" r:id="rId3" imgW="1523880" imgH="190440" progId="Equation.DSMT4">
                  <p:embed/>
                </p:oleObj>
              </mc:Choice>
              <mc:Fallback>
                <p:oleObj name="Equation" r:id="rId3" imgW="1523880" imgH="190440" progId="Equation.DSMT4">
                  <p:embed/>
                  <p:pic>
                    <p:nvPicPr>
                      <p:cNvPr id="18" name="Object 17" descr="$6.00 minus $3.50 = $2.50."/>
                      <p:cNvPicPr/>
                      <p:nvPr/>
                    </p:nvPicPr>
                    <p:blipFill>
                      <a:blip r:embed="rId4"/>
                      <a:stretch>
                        <a:fillRect/>
                      </a:stretch>
                    </p:blipFill>
                    <p:spPr>
                      <a:xfrm>
                        <a:off x="540955" y="3904937"/>
                        <a:ext cx="2174766" cy="271846"/>
                      </a:xfrm>
                      <a:prstGeom prst="rect">
                        <a:avLst/>
                      </a:prstGeom>
                    </p:spPr>
                  </p:pic>
                </p:oleObj>
              </mc:Fallback>
            </mc:AlternateContent>
          </a:graphicData>
        </a:graphic>
      </p:graphicFrame>
      <p:sp>
        <p:nvSpPr>
          <p:cNvPr id="6" name="Content Placeholder 5"/>
          <p:cNvSpPr>
            <a:spLocks noGrp="1"/>
          </p:cNvSpPr>
          <p:nvPr>
            <p:ph sz="quarter" idx="15"/>
          </p:nvPr>
        </p:nvSpPr>
        <p:spPr>
          <a:xfrm>
            <a:off x="457200" y="4307934"/>
            <a:ext cx="3501189" cy="1194626"/>
          </a:xfrm>
        </p:spPr>
        <p:txBody>
          <a:bodyPr tIns="0"/>
          <a:lstStyle/>
          <a:p>
            <a:pPr marL="0" lvl="0" indent="0">
              <a:buSzPts val="2200"/>
              <a:buNone/>
            </a:pPr>
            <a:r>
              <a:rPr lang="en-US" sz="1800" noProof="0" dirty="0"/>
              <a:t>Area </a:t>
            </a:r>
            <a:r>
              <a:rPr lang="en-US" sz="1800" i="1" noProof="0" dirty="0"/>
              <a:t>A</a:t>
            </a:r>
            <a:r>
              <a:rPr lang="en-US" sz="1800" noProof="0" dirty="0"/>
              <a:t> represents this net benefit and is known as Theresa’s consumer surplus in the chai tea market.</a:t>
            </a:r>
          </a:p>
        </p:txBody>
      </p:sp>
      <p:sp>
        <p:nvSpPr>
          <p:cNvPr id="7" name="Content Placeholder 6"/>
          <p:cNvSpPr>
            <a:spLocks noGrp="1"/>
          </p:cNvSpPr>
          <p:nvPr>
            <p:ph sz="quarter" idx="16"/>
          </p:nvPr>
        </p:nvSpPr>
        <p:spPr>
          <a:xfrm>
            <a:off x="457201" y="5581457"/>
            <a:ext cx="2959768" cy="350741"/>
          </a:xfrm>
        </p:spPr>
        <p:txBody>
          <a:bodyPr tIns="0"/>
          <a:lstStyle/>
          <a:p>
            <a:r>
              <a:rPr lang="en-US" sz="1800" noProof="0" dirty="0"/>
              <a:t>Notice that the area </a:t>
            </a:r>
            <a:r>
              <a:rPr lang="en-US" sz="1800" i="1" noProof="0" dirty="0"/>
              <a:t>A</a:t>
            </a:r>
            <a:r>
              <a:rPr lang="en-US" sz="1800" noProof="0" dirty="0"/>
              <a:t> is</a:t>
            </a:r>
          </a:p>
        </p:txBody>
      </p:sp>
      <p:graphicFrame>
        <p:nvGraphicFramePr>
          <p:cNvPr id="20" name="Object 19" descr="2.50 dollars times 1 = 2.50 dollars."/>
          <p:cNvGraphicFramePr>
            <a:graphicFrameLocks noChangeAspect="1"/>
          </p:cNvGraphicFramePr>
          <p:nvPr>
            <p:extLst>
              <p:ext uri="{D42A27DB-BD31-4B8C-83A1-F6EECF244321}">
                <p14:modId xmlns:p14="http://schemas.microsoft.com/office/powerpoint/2010/main" val="4236833079"/>
              </p:ext>
            </p:extLst>
          </p:nvPr>
        </p:nvGraphicFramePr>
        <p:xfrm>
          <a:off x="769858" y="6015414"/>
          <a:ext cx="1716959" cy="286161"/>
        </p:xfrm>
        <a:graphic>
          <a:graphicData uri="http://schemas.openxmlformats.org/presentationml/2006/ole">
            <mc:AlternateContent xmlns:mc="http://schemas.openxmlformats.org/markup-compatibility/2006">
              <mc:Choice xmlns:v="urn:schemas-microsoft-com:vml" Requires="v">
                <p:oleObj name="Equation" r:id="rId5" imgW="1143000" imgH="190440" progId="Equation.DSMT4">
                  <p:embed/>
                </p:oleObj>
              </mc:Choice>
              <mc:Fallback>
                <p:oleObj name="Equation" r:id="rId5" imgW="1143000" imgH="190440" progId="Equation.DSMT4">
                  <p:embed/>
                  <p:pic>
                    <p:nvPicPr>
                      <p:cNvPr id="20" name="Object 19" descr="2.50 dollars times 1 = 2.50 dollars."/>
                      <p:cNvPicPr/>
                      <p:nvPr/>
                    </p:nvPicPr>
                    <p:blipFill>
                      <a:blip r:embed="rId6"/>
                      <a:stretch>
                        <a:fillRect/>
                      </a:stretch>
                    </p:blipFill>
                    <p:spPr>
                      <a:xfrm>
                        <a:off x="769858" y="6015414"/>
                        <a:ext cx="1716959" cy="286161"/>
                      </a:xfrm>
                      <a:prstGeom prst="rect">
                        <a:avLst/>
                      </a:prstGeom>
                    </p:spPr>
                  </p:pic>
                </p:oleObj>
              </mc:Fallback>
            </mc:AlternateContent>
          </a:graphicData>
        </a:graphic>
      </p:graphicFrame>
      <p:pic>
        <p:nvPicPr>
          <p:cNvPr id="3" name="Picture 2" descr="A graph illustrates the impact of the price of a cup of chai tea on the demand for tea. For long description in Notes pane, press F6."/>
          <p:cNvPicPr>
            <a:picLocks noChangeAspect="1"/>
          </p:cNvPicPr>
          <p:nvPr/>
        </p:nvPicPr>
        <p:blipFill>
          <a:blip r:embed="rId7"/>
          <a:stretch>
            <a:fillRect/>
          </a:stretch>
        </p:blipFill>
        <p:spPr>
          <a:xfrm>
            <a:off x="4700684" y="1571065"/>
            <a:ext cx="4011516" cy="2981202"/>
          </a:xfrm>
          <a:prstGeom prst="rect">
            <a:avLst/>
          </a:prstGeom>
        </p:spPr>
      </p:pic>
    </p:spTree>
    <p:extLst>
      <p:ext uri="{BB962C8B-B14F-4D97-AF65-F5344CB8AC3E}">
        <p14:creationId xmlns:p14="http://schemas.microsoft.com/office/powerpoint/2010/main" val="35276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06145" cy="1097279"/>
          </a:xfrm>
        </p:spPr>
        <p:txBody>
          <a:bodyPr/>
          <a:lstStyle/>
          <a:p>
            <a:r>
              <a:rPr lang="en-US" sz="3200" noProof="0" dirty="0"/>
              <a:t>Figure 4.2 Measuring Consumer Surplus </a:t>
            </a:r>
            <a:r>
              <a:rPr lang="en-US" sz="2000" b="0" noProof="0" dirty="0"/>
              <a:t>(2 of 3)</a:t>
            </a:r>
            <a:endParaRPr lang="en-US" sz="2000" noProof="0" dirty="0"/>
          </a:p>
        </p:txBody>
      </p:sp>
      <p:sp>
        <p:nvSpPr>
          <p:cNvPr id="6" name="Content Placeholder 5"/>
          <p:cNvSpPr>
            <a:spLocks noGrp="1"/>
          </p:cNvSpPr>
          <p:nvPr>
            <p:ph sz="quarter" idx="15"/>
          </p:nvPr>
        </p:nvSpPr>
        <p:spPr>
          <a:xfrm>
            <a:off x="457200" y="1558413"/>
            <a:ext cx="3627912" cy="4318406"/>
          </a:xfrm>
        </p:spPr>
        <p:txBody>
          <a:bodyPr/>
          <a:lstStyle/>
          <a:p>
            <a:pPr marL="0" lvl="0" indent="0">
              <a:spcBef>
                <a:spcPts val="0"/>
              </a:spcBef>
              <a:buSzPts val="2200"/>
              <a:buNone/>
            </a:pPr>
            <a:r>
              <a:rPr lang="en-US" sz="2000" noProof="0" dirty="0">
                <a:solidFill>
                  <a:schemeClr val="tx1"/>
                </a:solidFill>
              </a:rPr>
              <a:t>Tom and Terri also obtained consumer surplus, equal to $1.50 (area </a:t>
            </a:r>
            <a:r>
              <a:rPr lang="en-US" sz="2000" i="1" noProof="0" dirty="0">
                <a:solidFill>
                  <a:schemeClr val="tx1"/>
                </a:solidFill>
              </a:rPr>
              <a:t>B</a:t>
            </a:r>
            <a:r>
              <a:rPr lang="en-US" sz="2000" noProof="0" dirty="0">
                <a:solidFill>
                  <a:schemeClr val="tx1"/>
                </a:solidFill>
              </a:rPr>
              <a:t>) and $0.50 (area </a:t>
            </a:r>
            <a:r>
              <a:rPr lang="en-US" sz="2000" i="1" noProof="0" dirty="0">
                <a:solidFill>
                  <a:schemeClr val="tx1"/>
                </a:solidFill>
              </a:rPr>
              <a:t>C</a:t>
            </a:r>
            <a:r>
              <a:rPr lang="en-US" sz="2000" noProof="0" dirty="0">
                <a:solidFill>
                  <a:schemeClr val="tx1"/>
                </a:solidFill>
              </a:rPr>
              <a:t>).</a:t>
            </a:r>
          </a:p>
          <a:p>
            <a:pPr marL="0" lvl="0" indent="0">
              <a:spcBef>
                <a:spcPts val="1000"/>
              </a:spcBef>
              <a:buSzPts val="2200"/>
              <a:buNone/>
            </a:pPr>
            <a:r>
              <a:rPr lang="en-US" sz="2000" noProof="0" dirty="0">
                <a:solidFill>
                  <a:schemeClr val="tx1"/>
                </a:solidFill>
              </a:rPr>
              <a:t>The sum of the areas of rectangles </a:t>
            </a:r>
            <a:r>
              <a:rPr lang="en-US" sz="2000" i="1" noProof="0" dirty="0">
                <a:solidFill>
                  <a:schemeClr val="tx1"/>
                </a:solidFill>
              </a:rPr>
              <a:t>A</a:t>
            </a:r>
            <a:r>
              <a:rPr lang="en-US" sz="2000" noProof="0" dirty="0">
                <a:solidFill>
                  <a:schemeClr val="tx1"/>
                </a:solidFill>
              </a:rPr>
              <a:t>, </a:t>
            </a:r>
            <a:r>
              <a:rPr lang="en-US" sz="2000" i="1" noProof="0" dirty="0">
                <a:solidFill>
                  <a:schemeClr val="tx1"/>
                </a:solidFill>
              </a:rPr>
              <a:t>B</a:t>
            </a:r>
            <a:r>
              <a:rPr lang="en-US" sz="2000" noProof="0" dirty="0">
                <a:solidFill>
                  <a:schemeClr val="tx1"/>
                </a:solidFill>
              </a:rPr>
              <a:t>, and </a:t>
            </a:r>
            <a:r>
              <a:rPr lang="en-US" sz="2000" i="1" noProof="0" dirty="0">
                <a:solidFill>
                  <a:schemeClr val="tx1"/>
                </a:solidFill>
              </a:rPr>
              <a:t>C</a:t>
            </a:r>
            <a:r>
              <a:rPr lang="en-US" sz="2000" noProof="0" dirty="0">
                <a:solidFill>
                  <a:schemeClr val="tx1"/>
                </a:solidFill>
              </a:rPr>
              <a:t> is the consumer surplus in the chai tea market.</a:t>
            </a:r>
          </a:p>
          <a:p>
            <a:pPr marL="255600" lvl="0"/>
            <a:r>
              <a:rPr lang="en-US" sz="2000" noProof="0" dirty="0">
                <a:solidFill>
                  <a:schemeClr val="tx1"/>
                </a:solidFill>
              </a:rPr>
              <a:t>This area can be described as the area below the demand curve, above the price that consumers pay.</a:t>
            </a:r>
          </a:p>
        </p:txBody>
      </p:sp>
      <p:pic>
        <p:nvPicPr>
          <p:cNvPr id="3" name="Picture 2" descr="Graphs A measure consumer surplus when market price is $3.50 and $3.00. For long description in Notes pane, press F6."/>
          <p:cNvPicPr>
            <a:picLocks noChangeAspect="1"/>
          </p:cNvPicPr>
          <p:nvPr/>
        </p:nvPicPr>
        <p:blipFill>
          <a:blip r:embed="rId3"/>
          <a:stretch>
            <a:fillRect/>
          </a:stretch>
        </p:blipFill>
        <p:spPr>
          <a:xfrm>
            <a:off x="4656364" y="1568751"/>
            <a:ext cx="4048095" cy="3042168"/>
          </a:xfrm>
          <a:prstGeom prst="rect">
            <a:avLst/>
          </a:prstGeom>
        </p:spPr>
      </p:pic>
    </p:spTree>
    <p:extLst>
      <p:ext uri="{BB962C8B-B14F-4D97-AF65-F5344CB8AC3E}">
        <p14:creationId xmlns:p14="http://schemas.microsoft.com/office/powerpoint/2010/main" val="10889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41771" cy="1097279"/>
          </a:xfrm>
        </p:spPr>
        <p:txBody>
          <a:bodyPr/>
          <a:lstStyle/>
          <a:p>
            <a:r>
              <a:rPr lang="en-US" sz="3200" noProof="0" dirty="0"/>
              <a:t>Figure 4.2 Measuring Consumer Surplus </a:t>
            </a:r>
            <a:r>
              <a:rPr lang="en-US" sz="2000" b="0" noProof="0" dirty="0"/>
              <a:t>(3 of 3)</a:t>
            </a:r>
            <a:endParaRPr lang="en-US" sz="2000" noProof="0" dirty="0"/>
          </a:p>
        </p:txBody>
      </p:sp>
      <p:sp>
        <p:nvSpPr>
          <p:cNvPr id="6" name="Content Placeholder 5"/>
          <p:cNvSpPr>
            <a:spLocks noGrp="1"/>
          </p:cNvSpPr>
          <p:nvPr>
            <p:ph sz="quarter" idx="15"/>
          </p:nvPr>
        </p:nvSpPr>
        <p:spPr>
          <a:xfrm>
            <a:off x="457200" y="1558413"/>
            <a:ext cx="3829792" cy="4557380"/>
          </a:xfrm>
        </p:spPr>
        <p:txBody>
          <a:bodyPr/>
          <a:lstStyle/>
          <a:p>
            <a:pPr marL="0" lvl="0" indent="0">
              <a:spcBef>
                <a:spcPts val="0"/>
              </a:spcBef>
              <a:buSzPts val="2200"/>
              <a:buNone/>
            </a:pPr>
            <a:r>
              <a:rPr lang="en-US" sz="2200" noProof="0" dirty="0"/>
              <a:t>If the price falls to $3.00, Theresa, Tom, and Terri each gain an additional $0.50 of consumer surplus.</a:t>
            </a:r>
          </a:p>
          <a:p>
            <a:pPr marL="0" lvl="0" indent="0">
              <a:spcBef>
                <a:spcPts val="1000"/>
              </a:spcBef>
              <a:buSzPts val="2200"/>
              <a:buNone/>
            </a:pPr>
            <a:r>
              <a:rPr lang="en-US" sz="2200" noProof="0" dirty="0"/>
              <a:t>Tim is indifferent between buying the cup and not; his well-being is the same either way.</a:t>
            </a:r>
          </a:p>
          <a:p>
            <a:pPr marL="255600" lvl="0"/>
            <a:r>
              <a:rPr lang="en-US" sz="2200" noProof="0" dirty="0"/>
              <a:t>The overall consumer surplus remains the area below the demand curve, above the (new) price.</a:t>
            </a:r>
          </a:p>
        </p:txBody>
      </p:sp>
      <p:pic>
        <p:nvPicPr>
          <p:cNvPr id="3" name="Picture 2" descr="Graphs B measure consumer surplus when market price is $3.50 and $3.00. For long description in Notes pane, press F6."/>
          <p:cNvPicPr>
            <a:picLocks noChangeAspect="1"/>
          </p:cNvPicPr>
          <p:nvPr/>
        </p:nvPicPr>
        <p:blipFill>
          <a:blip r:embed="rId3"/>
          <a:stretch>
            <a:fillRect/>
          </a:stretch>
        </p:blipFill>
        <p:spPr>
          <a:xfrm>
            <a:off x="4662131" y="1566822"/>
            <a:ext cx="4048095" cy="2993395"/>
          </a:xfrm>
          <a:prstGeom prst="rect">
            <a:avLst/>
          </a:prstGeom>
        </p:spPr>
      </p:pic>
    </p:spTree>
    <p:extLst>
      <p:ext uri="{BB962C8B-B14F-4D97-AF65-F5344CB8AC3E}">
        <p14:creationId xmlns:p14="http://schemas.microsoft.com/office/powerpoint/2010/main" val="24976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53B8C2-F60F-4394-8B24-272CA59F5C8D}">
  <ds:schemaRefs>
    <ds:schemaRef ds:uri="7c1bd8dc-4e40-424f-a15f-9ffcd522197f"/>
    <ds:schemaRef ds:uri="http://www.w3.org/XML/1998/namespace"/>
    <ds:schemaRef ds:uri="http://purl.org/dc/term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6125ffc9-2c56-435e-8267-1393444907b2"/>
    <ds:schemaRef ds:uri="http://purl.org/dc/dcmitype/"/>
  </ds:schemaRefs>
</ds:datastoreItem>
</file>

<file path=customXml/itemProps2.xml><?xml version="1.0" encoding="utf-8"?>
<ds:datastoreItem xmlns:ds="http://schemas.openxmlformats.org/officeDocument/2006/customXml" ds:itemID="{34E24B19-770A-4709-8F91-198C2E8A94C5}">
  <ds:schemaRefs>
    <ds:schemaRef ds:uri="http://schemas.microsoft.com/sharepoint/v3/contenttype/forms"/>
  </ds:schemaRefs>
</ds:datastoreItem>
</file>

<file path=customXml/itemProps3.xml><?xml version="1.0" encoding="utf-8"?>
<ds:datastoreItem xmlns:ds="http://schemas.openxmlformats.org/officeDocument/2006/customXml" ds:itemID="{B3F0CE3D-266C-4F9B-9C93-E621F3AB6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839</TotalTime>
  <Words>10535</Words>
  <Application>Microsoft Office PowerPoint</Application>
  <PresentationFormat>On-screen Show (4:3)</PresentationFormat>
  <Paragraphs>383</Paragraphs>
  <Slides>63</Slides>
  <Notes>52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70" baseType="lpstr">
      <vt:lpstr>Verdana</vt:lpstr>
      <vt:lpstr>Times New Roman</vt:lpstr>
      <vt:lpstr>Noto Sans Symbols</vt:lpstr>
      <vt:lpstr>Arial</vt:lpstr>
      <vt:lpstr>USHE</vt:lpstr>
      <vt:lpstr>USHE_slide options</vt:lpstr>
      <vt:lpstr>Equation</vt:lpstr>
      <vt:lpstr>Macroeconomics</vt:lpstr>
      <vt:lpstr>Chapter Outline</vt:lpstr>
      <vt:lpstr>What Do Food Riots in Venezuela and the Rise of Uber in the United States Have in Common?</vt:lpstr>
      <vt:lpstr>4.1 Consumer Surplus and Producer Surplus</vt:lpstr>
      <vt:lpstr>Figure 4.1 Deriving the Demand Curve for Chai Tea (1 of 2)</vt:lpstr>
      <vt:lpstr>Figure 4.1 Deriving the Demand Curve for Chai Tea (2 of 2)</vt:lpstr>
      <vt:lpstr>Figure 4.2 Measuring Consumer Surplus (1 of 3)</vt:lpstr>
      <vt:lpstr>Figure 4.2 Measuring Consumer Surplus (2 of 3)</vt:lpstr>
      <vt:lpstr>Figure 4.2 Measuring Consumer Surplus (3 of 3)</vt:lpstr>
      <vt:lpstr>Figure 4.3 Total Consumer Surplus in the Market for Chai Tea</vt:lpstr>
      <vt:lpstr>Apply the Concept: The Consumer Surplus from Uber (1 of 2)</vt:lpstr>
      <vt:lpstr>Apply the Concept: The Consumer Surplus from Uber (2 of 2)</vt:lpstr>
      <vt:lpstr>Producer Surplus</vt:lpstr>
      <vt:lpstr>Figure 4.4 Measuring Producer Surplus (1 of 2)</vt:lpstr>
      <vt:lpstr>Figure 4.4 Measuring Producer Surplus (2 of 2)</vt:lpstr>
      <vt:lpstr>What Do Consumer Surplus and Producer Surplus Measure?</vt:lpstr>
      <vt:lpstr>4.2 The Efficiency of Competitive Markets</vt:lpstr>
      <vt:lpstr>Figure 4.5 Marginal Benefit Equals Marginal Cost Only at the Competitive Equilibrium (1 of 2)</vt:lpstr>
      <vt:lpstr>Figure 4.5 Marginal Benefit Equals Marginal Cost Only at the Competitive Equilibrium (2 of 2)</vt:lpstr>
      <vt:lpstr>Figure 4.6 Economic Surplus Equals the Sum of Consumer Surplus and Producer Surplus</vt:lpstr>
      <vt:lpstr>Figure 4.7 When a Market Is Not in Equilibrium, There Is a Deadweight Loss (1 of 2)</vt:lpstr>
      <vt:lpstr>Figure 4.7 When a Market Is Not in Equilibrium, There Is a Deadweight Loss (2 of 2)</vt:lpstr>
      <vt:lpstr>Economic Efficiency</vt:lpstr>
      <vt:lpstr>4.3 Government Intervention in the Market: Price Floors and Price Ceilings</vt:lpstr>
      <vt:lpstr>Figure 4.8 The Economic Effect of a Price Floor in the Wheat Market (1 of 2)</vt:lpstr>
      <vt:lpstr>Figure 4.8 The Economic Effect of a Price Floor in the Wheat Market (2 of 2)</vt:lpstr>
      <vt:lpstr>Price Floors in Labor Markets: The Debate Over Minimum Wage Policy</vt:lpstr>
      <vt:lpstr>Figure 4.9 The Effect of a Minimum Wage on the Labor Market</vt:lpstr>
      <vt:lpstr>Apply the Concept: Natural Experiments and the Minimum Wage (1 of 2)</vt:lpstr>
      <vt:lpstr>Apply the Concept: Natural Experiments and the Minimum Wage (2 of 2)</vt:lpstr>
      <vt:lpstr>Figure 4.10 The Economic Effect of a Rent Ceiling (1 of 2)</vt:lpstr>
      <vt:lpstr>Figure 4.10 The Economic Effect of a Rent Ceiling (2 of 2)</vt:lpstr>
      <vt:lpstr>Illegal Markets and Peer-to-Peer Sites</vt:lpstr>
      <vt:lpstr>The Results of Government Price Controls</vt:lpstr>
      <vt:lpstr>Apply the Concept: Should the Government Limit “Price Gouging” During an Emergency? (1 of 4)</vt:lpstr>
      <vt:lpstr>Apply the Concept: Should the Government Limit “Price Gouging” During an Emergency? (2 of 4)</vt:lpstr>
      <vt:lpstr>Apply the Concept: Should the Government Limit “Price Gouging” During an Emergency? (3 of 4)</vt:lpstr>
      <vt:lpstr>Apply the Concept: Should the Government Limit “Price Gouging” During an Emergency? (4 of 4)</vt:lpstr>
      <vt:lpstr>Positive and Normative Analysis of Price Ceilings and Price Floors</vt:lpstr>
      <vt:lpstr>4.4 The Economic Effect of Taxes</vt:lpstr>
      <vt:lpstr>Figure 4.11 The Effect of a Tax on the Market for Cigarettes (1 of 4)</vt:lpstr>
      <vt:lpstr>Figure 4.11 The Effect of a Tax on the Market for Cigarettes (2 of 4)</vt:lpstr>
      <vt:lpstr>Figure 4.11 The Effect of a Tax on the Market for Cigarettes (3 of 4)</vt:lpstr>
      <vt:lpstr>Figure 4.11 The Effect of a Tax on the Market for Cigarettes (4 of 4)</vt:lpstr>
      <vt:lpstr>What Makes One Tax Better Than Another?</vt:lpstr>
      <vt:lpstr>Figure 4.12 The Incidence of a Tax on Gasoline (1 of 2)</vt:lpstr>
      <vt:lpstr>Figure 4.12 The Incidence of a Tax on Gasoline (2 of 2)</vt:lpstr>
      <vt:lpstr>Tax Incidence: Who Actually Pays a Tax?</vt:lpstr>
      <vt:lpstr>Figure 4.13 The Incidence of a Tax on Gasoline Paid by Buyers</vt:lpstr>
      <vt:lpstr>What Determines the Tax Incidence?</vt:lpstr>
      <vt:lpstr>Apply the Concept: The Burden of the Social Security Tax (1 of 2)</vt:lpstr>
      <vt:lpstr>Apply the Concept: The Burden of the Social Security Tax (2 of 2)</vt:lpstr>
      <vt:lpstr>Appendix: Quantitative Demand and Supply Analysis</vt:lpstr>
      <vt:lpstr>Solving for the Equilibrium Rent and Quantity</vt:lpstr>
      <vt:lpstr>Figure 4A.1 Graphing Demand and Supply Equations (1 of 3)</vt:lpstr>
      <vt:lpstr>Figure 4A.1 Graphing Demand and Supply Equations (2 of 3)</vt:lpstr>
      <vt:lpstr>Figure 4A.1 Graphing Demand and Supply Equations (3 of 3)</vt:lpstr>
      <vt:lpstr>Figure 4A.2 Calculating the Economic Effect of Rent Controls (1 of 4)</vt:lpstr>
      <vt:lpstr>Figure 4A.2 Calculating the Economic Effect of Rent Controls (2 of 4)</vt:lpstr>
      <vt:lpstr>Figure 4A.2 Calculating the Economic Effect of Rent Controls (3 of 4)</vt:lpstr>
      <vt:lpstr>Figure 4A.2 Calculating the Economic Effect of Rent Controls (4 of 4)</vt:lpstr>
      <vt:lpstr>Summary of Computations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4, Economic Efficiency, Government Price Setting, and Taxes</dc:title>
  <dc:subject>Economics</dc:subject>
  <dc:creator>Hubbard/O'Brien</dc:creator>
  <cp:keywords>Macroeconomics</cp:keywords>
  <dc:description>Long description alt-text is inserted in the notes pane.</dc:description>
  <cp:lastModifiedBy>Chiranjeevi Kumar</cp:lastModifiedBy>
  <cp:revision>956</cp:revision>
  <dcterms:modified xsi:type="dcterms:W3CDTF">2024-05-03T11:23:39Z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